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43"/>
  </p:notesMasterIdLst>
  <p:sldIdLst>
    <p:sldId id="325" r:id="rId2"/>
    <p:sldId id="346" r:id="rId3"/>
    <p:sldId id="326" r:id="rId4"/>
    <p:sldId id="351" r:id="rId5"/>
    <p:sldId id="363" r:id="rId6"/>
    <p:sldId id="348" r:id="rId7"/>
    <p:sldId id="344" r:id="rId8"/>
    <p:sldId id="352" r:id="rId9"/>
    <p:sldId id="349" r:id="rId10"/>
    <p:sldId id="333" r:id="rId11"/>
    <p:sldId id="334" r:id="rId12"/>
    <p:sldId id="331" r:id="rId13"/>
    <p:sldId id="388" r:id="rId14"/>
    <p:sldId id="353" r:id="rId15"/>
    <p:sldId id="350" r:id="rId16"/>
    <p:sldId id="354" r:id="rId17"/>
    <p:sldId id="335" r:id="rId18"/>
    <p:sldId id="328" r:id="rId19"/>
    <p:sldId id="340" r:id="rId20"/>
    <p:sldId id="355" r:id="rId21"/>
    <p:sldId id="364" r:id="rId22"/>
    <p:sldId id="365" r:id="rId23"/>
    <p:sldId id="327" r:id="rId24"/>
    <p:sldId id="330" r:id="rId25"/>
    <p:sldId id="347" r:id="rId26"/>
    <p:sldId id="285" r:id="rId27"/>
    <p:sldId id="329" r:id="rId28"/>
    <p:sldId id="380" r:id="rId29"/>
    <p:sldId id="386" r:id="rId30"/>
    <p:sldId id="387" r:id="rId31"/>
    <p:sldId id="379" r:id="rId32"/>
    <p:sldId id="356" r:id="rId33"/>
    <p:sldId id="382" r:id="rId34"/>
    <p:sldId id="357" r:id="rId35"/>
    <p:sldId id="383" r:id="rId36"/>
    <p:sldId id="359" r:id="rId37"/>
    <p:sldId id="384" r:id="rId38"/>
    <p:sldId id="385" r:id="rId39"/>
    <p:sldId id="376" r:id="rId40"/>
    <p:sldId id="378" r:id="rId41"/>
    <p:sldId id="377" r:id="rId4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2527" autoAdjust="0"/>
    <p:restoredTop sz="97383" autoAdjust="0"/>
  </p:normalViewPr>
  <p:slideViewPr>
    <p:cSldViewPr>
      <p:cViewPr>
        <p:scale>
          <a:sx n="60" d="100"/>
          <a:sy n="60" d="100"/>
        </p:scale>
        <p:origin x="-2242"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9163938-2BC4-4C7C-B7B9-159D3AE672E8}" type="datetimeFigureOut">
              <a:rPr lang="en-US" smtClean="0"/>
              <a:pPr/>
              <a:t>3/11/2013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9F4C546-B584-4134-AC0F-491C1C580FC9}" type="slidenum">
              <a:rPr lang="en-US" smtClean="0"/>
              <a:pPr/>
              <a:t>‹#›</a:t>
            </a:fld>
            <a:endParaRPr lang="en-US"/>
          </a:p>
        </p:txBody>
      </p:sp>
    </p:spTree>
    <p:extLst>
      <p:ext uri="{BB962C8B-B14F-4D97-AF65-F5344CB8AC3E}">
        <p14:creationId xmlns:p14="http://schemas.microsoft.com/office/powerpoint/2010/main" val="1291508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7</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Finding #1 = PC 1464 State Penalty </a:t>
            </a:r>
            <a:r>
              <a:rPr lang="en-US" baseline="0" dirty="0" smtClean="0"/>
              <a:t>calculated on odd base fine rather than rounded-up base fine.</a:t>
            </a:r>
          </a:p>
          <a:p>
            <a:endParaRPr lang="en-US" baseline="0" dirty="0" smtClean="0"/>
          </a:p>
          <a:p>
            <a:r>
              <a:rPr lang="en-US" baseline="0" dirty="0" smtClean="0"/>
              <a:t>Finding #2 = 20% State Surcharge calculated on rounded-up base fine rather than odd base fine.</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r>
              <a:rPr lang="en-US" dirty="0" smtClean="0"/>
              <a:t>Finding</a:t>
            </a:r>
            <a:r>
              <a:rPr lang="en-US" baseline="0" dirty="0" smtClean="0"/>
              <a:t> #1 = </a:t>
            </a:r>
            <a:r>
              <a:rPr lang="en-US" dirty="0" smtClean="0"/>
              <a:t>33% of first $10 distributed</a:t>
            </a:r>
            <a:r>
              <a:rPr lang="en-US" baseline="0" dirty="0" smtClean="0"/>
              <a:t> to County instead of City on City arrest.</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r>
              <a:rPr lang="en-US" dirty="0" smtClean="0"/>
              <a:t>Finding #1 = Old PC</a:t>
            </a:r>
            <a:r>
              <a:rPr lang="en-US" baseline="0" dirty="0" smtClean="0"/>
              <a:t> 1203.097 </a:t>
            </a:r>
            <a:r>
              <a:rPr lang="en-US" dirty="0" smtClean="0"/>
              <a:t>DV Fee of $400 imposed instead of new $500</a:t>
            </a:r>
            <a:r>
              <a:rPr lang="en-US" baseline="0" dirty="0" smtClean="0"/>
              <a:t> DV Fee.</a:t>
            </a:r>
          </a:p>
          <a:p>
            <a:r>
              <a:rPr lang="en-US" baseline="0" dirty="0" smtClean="0"/>
              <a:t>Finding #2 = Old State Restitution Fine of $120 imposed instead of new $140 SRF.</a:t>
            </a:r>
          </a:p>
          <a:p>
            <a:r>
              <a:rPr lang="en-US" baseline="0" dirty="0" smtClean="0"/>
              <a:t>See if anyone caught Finding #3:</a:t>
            </a:r>
          </a:p>
          <a:p>
            <a:r>
              <a:rPr lang="en-US" baseline="0" dirty="0" smtClean="0"/>
              <a:t>Finding #3 = 2% State Court Automation not transferred from State Restitution Fine.</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At least $20 per 10 in additional penalties.</a:t>
            </a:r>
            <a:r>
              <a:rPr lang="en-US" baseline="0" dirty="0" smtClean="0"/>
              <a:t>  Additional $9 per 10 local penalties depend on BOS resolutions.</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10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Recap equation to this point.  Base Fine + Penalties = Initial</a:t>
            </a:r>
            <a:r>
              <a:rPr lang="en-US" baseline="0" dirty="0" smtClean="0"/>
              <a:t> Penalty.</a:t>
            </a:r>
          </a:p>
          <a:p>
            <a:endParaRPr lang="en-US" baseline="0" dirty="0" smtClean="0"/>
          </a:p>
          <a:p>
            <a:r>
              <a:rPr lang="en-US" baseline="0" dirty="0" smtClean="0"/>
              <a:t>Now add other Surcharges, Fees, and Assessments for total bail or fine.</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Explain purpose of spreadsheets:</a:t>
            </a:r>
          </a:p>
          <a:p>
            <a:pPr>
              <a:buFont typeface="Arial" pitchFamily="34" charset="0"/>
              <a:buChar char="•"/>
            </a:pPr>
            <a:r>
              <a:rPr lang="en-US" baseline="0" dirty="0" smtClean="0"/>
              <a:t>To identify potential revenue distribution issues for certain case types during IAS court audits.</a:t>
            </a:r>
          </a:p>
          <a:p>
            <a:pPr>
              <a:buFont typeface="Arial" pitchFamily="34" charset="0"/>
              <a:buChar char="•"/>
            </a:pPr>
            <a:endParaRPr lang="en-US" baseline="0" dirty="0" smtClean="0"/>
          </a:p>
          <a:p>
            <a:pPr>
              <a:buFont typeface="Arial" pitchFamily="34" charset="0"/>
              <a:buChar char="•"/>
            </a:pPr>
            <a:r>
              <a:rPr lang="en-US" baseline="0" dirty="0" smtClean="0"/>
              <a:t>Not geared to replace revenue distribution systems.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26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Ask</a:t>
            </a:r>
            <a:r>
              <a:rPr lang="en-US" baseline="0" dirty="0" smtClean="0"/>
              <a:t> participants to take note of this information as we will use to populate a spreadsheet.</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29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Ask</a:t>
            </a:r>
            <a:r>
              <a:rPr lang="en-US" baseline="0" dirty="0" smtClean="0"/>
              <a:t> participants to take note of this information as we will use to populate a spreadsheet.</a:t>
            </a:r>
            <a:endParaRPr lang="en-US" dirty="0" smtClean="0"/>
          </a:p>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Take time to slowly</a:t>
            </a:r>
            <a:r>
              <a:rPr lang="en-US" baseline="0" dirty="0" smtClean="0"/>
              <a:t> w</a:t>
            </a:r>
            <a:r>
              <a:rPr lang="en-US" dirty="0" smtClean="0"/>
              <a:t>alkthrough</a:t>
            </a:r>
            <a:r>
              <a:rPr lang="en-US" baseline="0" dirty="0" smtClean="0"/>
              <a:t> steps in populating IAS audit worksheet.</a:t>
            </a:r>
          </a:p>
          <a:p>
            <a:r>
              <a:rPr lang="en-US" baseline="0" dirty="0" smtClean="0"/>
              <a:t>1</a:t>
            </a:r>
            <a:r>
              <a:rPr lang="en-US" baseline="30000" dirty="0" smtClean="0"/>
              <a:t>st</a:t>
            </a:r>
            <a:r>
              <a:rPr lang="en-US" baseline="0" dirty="0" smtClean="0"/>
              <a:t> enter green shaded case information</a:t>
            </a:r>
            <a:r>
              <a:rPr lang="en-US" dirty="0" smtClean="0"/>
              <a:t> </a:t>
            </a:r>
          </a:p>
          <a:p>
            <a:r>
              <a:rPr lang="en-US" dirty="0" smtClean="0"/>
              <a:t>2</a:t>
            </a:r>
            <a:r>
              <a:rPr lang="en-US" baseline="30000" dirty="0" smtClean="0"/>
              <a:t>nd</a:t>
            </a:r>
            <a:r>
              <a:rPr lang="en-US" dirty="0" smtClean="0"/>
              <a:t> enter blue shaded fine</a:t>
            </a:r>
            <a:r>
              <a:rPr lang="en-US" baseline="0" dirty="0" smtClean="0"/>
              <a:t> information</a:t>
            </a:r>
          </a:p>
          <a:p>
            <a:r>
              <a:rPr lang="en-US" baseline="0" dirty="0" smtClean="0"/>
              <a:t>3</a:t>
            </a:r>
            <a:r>
              <a:rPr lang="en-US" baseline="30000" dirty="0" smtClean="0"/>
              <a:t>rd</a:t>
            </a:r>
            <a:r>
              <a:rPr lang="en-US" baseline="0" dirty="0" smtClean="0"/>
              <a:t> enter orange shaded local penalties</a:t>
            </a:r>
          </a:p>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5548" name="Rectangle 12"/>
          <p:cNvSpPr>
            <a:spLocks noGrp="1" noChangeArrowheads="1"/>
          </p:cNvSpPr>
          <p:nvPr>
            <p:ph type="ctrTitle"/>
          </p:nvPr>
        </p:nvSpPr>
        <p:spPr>
          <a:xfrm>
            <a:off x="762000" y="2057400"/>
            <a:ext cx="7772400" cy="1143000"/>
          </a:xfrm>
        </p:spPr>
        <p:txBody>
          <a:bodyPr/>
          <a:lstStyle>
            <a:lvl1pPr algn="ctr">
              <a:defRPr sz="6000"/>
            </a:lvl1pPr>
          </a:lstStyle>
          <a:p>
            <a:r>
              <a:rPr lang="en-US" smtClean="0"/>
              <a:t>Click to edit Master title style</a:t>
            </a:r>
            <a:endParaRPr lang="en-US"/>
          </a:p>
        </p:txBody>
      </p:sp>
      <p:sp>
        <p:nvSpPr>
          <p:cNvPr id="65549" name="Rectangle 13"/>
          <p:cNvSpPr>
            <a:spLocks noGrp="1" noChangeArrowheads="1"/>
          </p:cNvSpPr>
          <p:nvPr>
            <p:ph type="subTitle" idx="1"/>
          </p:nvPr>
        </p:nvSpPr>
        <p:spPr>
          <a:xfrm>
            <a:off x="914400" y="3733800"/>
            <a:ext cx="7543800" cy="762000"/>
          </a:xfrm>
        </p:spPr>
        <p:txBody>
          <a:bodyPr/>
          <a:lstStyle>
            <a:lvl1pPr marL="0" indent="0" algn="ctr">
              <a:buFontTx/>
              <a:buNone/>
              <a:defRPr/>
            </a:lvl1pPr>
          </a:lstStyle>
          <a:p>
            <a:r>
              <a:rPr lang="en-US" smtClean="0"/>
              <a:t>Click to edit Master subtitle style</a:t>
            </a:r>
            <a:endParaRPr lang="en-US"/>
          </a:p>
        </p:txBody>
      </p:sp>
      <p:sp>
        <p:nvSpPr>
          <p:cNvPr id="65550"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68EF1902-6C82-479E-9244-07765E0B80DE}" type="datetime4">
              <a:rPr lang="en-US" smtClean="0"/>
              <a:t>March 11, 2013</a:t>
            </a:fld>
            <a:endParaRPr lang="en-US"/>
          </a:p>
        </p:txBody>
      </p:sp>
      <p:sp>
        <p:nvSpPr>
          <p:cNvPr id="65551"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Revenue Distribution Training</a:t>
            </a:r>
            <a:endParaRPr lang="en-US"/>
          </a:p>
        </p:txBody>
      </p:sp>
      <p:sp>
        <p:nvSpPr>
          <p:cNvPr id="65552"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BE7665E-A054-426B-90B4-86C8DC2CDF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EC7C1F1-01A9-4E3B-80C6-53A3B91F8FB1}" type="datetime4">
              <a:rPr lang="en-US" smtClean="0"/>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Revenue Distribution Training</a:t>
            </a:r>
            <a:endParaRPr lang="en-US"/>
          </a:p>
        </p:txBody>
      </p:sp>
      <p:sp>
        <p:nvSpPr>
          <p:cNvPr id="6" name="Slide Number Placeholder 5"/>
          <p:cNvSpPr>
            <a:spLocks noGrp="1"/>
          </p:cNvSpPr>
          <p:nvPr>
            <p:ph type="sldNum" sz="quarter" idx="12"/>
          </p:nvPr>
        </p:nvSpPr>
        <p:spPr/>
        <p:txBody>
          <a:bodyPr/>
          <a:lstStyle>
            <a:lvl1pPr>
              <a:defRPr/>
            </a:lvl1pPr>
          </a:lstStyle>
          <a:p>
            <a:fld id="{D1BE6F81-BAD1-41BA-BBBD-8CFBCFDE04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56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56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97DDD1B-6B35-4A16-89A6-8A35F2AF9B1A}" type="datetime4">
              <a:rPr lang="en-US" smtClean="0"/>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Revenue Distribution Training</a:t>
            </a:r>
            <a:endParaRPr lang="en-US"/>
          </a:p>
        </p:txBody>
      </p:sp>
      <p:sp>
        <p:nvSpPr>
          <p:cNvPr id="6" name="Slide Number Placeholder 5"/>
          <p:cNvSpPr>
            <a:spLocks noGrp="1"/>
          </p:cNvSpPr>
          <p:nvPr>
            <p:ph type="sldNum" sz="quarter" idx="12"/>
          </p:nvPr>
        </p:nvSpPr>
        <p:spPr/>
        <p:txBody>
          <a:bodyPr/>
          <a:lstStyle>
            <a:lvl1pPr>
              <a:defRPr/>
            </a:lvl1pPr>
          </a:lstStyle>
          <a:p>
            <a:fld id="{FC8186B7-7443-49FC-AFE9-CE7F7FCAC72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E7DE817-849D-4F71-8B57-9D6677419D11}" type="datetime4">
              <a:rPr lang="en-US" smtClean="0"/>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Revenue Distribution Training</a:t>
            </a:r>
            <a:endParaRPr lang="en-US"/>
          </a:p>
        </p:txBody>
      </p:sp>
      <p:sp>
        <p:nvSpPr>
          <p:cNvPr id="6" name="Slide Number Placeholder 5"/>
          <p:cNvSpPr>
            <a:spLocks noGrp="1"/>
          </p:cNvSpPr>
          <p:nvPr>
            <p:ph type="sldNum" sz="quarter" idx="12"/>
          </p:nvPr>
        </p:nvSpPr>
        <p:spPr/>
        <p:txBody>
          <a:bodyPr/>
          <a:lstStyle>
            <a:lvl1pPr>
              <a:defRPr/>
            </a:lvl1pPr>
          </a:lstStyle>
          <a:p>
            <a:fld id="{CD02BB1F-1D6F-4064-ABB2-98B9D85B3A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A49B31B-0025-473A-82F1-DFB5C8471C18}" type="datetime4">
              <a:rPr lang="en-US" smtClean="0"/>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Revenue Distribution Training</a:t>
            </a:r>
            <a:endParaRPr lang="en-US"/>
          </a:p>
        </p:txBody>
      </p:sp>
      <p:sp>
        <p:nvSpPr>
          <p:cNvPr id="6" name="Slide Number Placeholder 5"/>
          <p:cNvSpPr>
            <a:spLocks noGrp="1"/>
          </p:cNvSpPr>
          <p:nvPr>
            <p:ph type="sldNum" sz="quarter" idx="12"/>
          </p:nvPr>
        </p:nvSpPr>
        <p:spPr/>
        <p:txBody>
          <a:bodyPr/>
          <a:lstStyle>
            <a:lvl1pPr>
              <a:defRPr/>
            </a:lvl1pPr>
          </a:lstStyle>
          <a:p>
            <a:fld id="{05684F8F-BF01-434D-9142-F5FAC89ECA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05000"/>
            <a:ext cx="3752850" cy="4227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00650" y="1905000"/>
            <a:ext cx="3754438" cy="4227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6E847987-5E0C-490A-BBE9-F2E8DCC86710}" type="datetime4">
              <a:rPr lang="en-US" smtClean="0"/>
              <a:t>March 11, 2013</a:t>
            </a:fld>
            <a:endParaRPr lang="en-US"/>
          </a:p>
        </p:txBody>
      </p:sp>
      <p:sp>
        <p:nvSpPr>
          <p:cNvPr id="6" name="Footer Placeholder 5"/>
          <p:cNvSpPr>
            <a:spLocks noGrp="1"/>
          </p:cNvSpPr>
          <p:nvPr>
            <p:ph type="ftr" sz="quarter" idx="11"/>
          </p:nvPr>
        </p:nvSpPr>
        <p:spPr/>
        <p:txBody>
          <a:bodyPr/>
          <a:lstStyle>
            <a:lvl1pPr>
              <a:defRPr/>
            </a:lvl1pPr>
          </a:lstStyle>
          <a:p>
            <a:r>
              <a:rPr lang="en-US" smtClean="0"/>
              <a:t>Revenue Distribution Training</a:t>
            </a:r>
            <a:endParaRPr lang="en-US"/>
          </a:p>
        </p:txBody>
      </p:sp>
      <p:sp>
        <p:nvSpPr>
          <p:cNvPr id="7" name="Slide Number Placeholder 6"/>
          <p:cNvSpPr>
            <a:spLocks noGrp="1"/>
          </p:cNvSpPr>
          <p:nvPr>
            <p:ph type="sldNum" sz="quarter" idx="12"/>
          </p:nvPr>
        </p:nvSpPr>
        <p:spPr/>
        <p:txBody>
          <a:bodyPr/>
          <a:lstStyle>
            <a:lvl1pPr>
              <a:defRPr/>
            </a:lvl1pPr>
          </a:lstStyle>
          <a:p>
            <a:fld id="{D91E92B5-5CA0-41D7-9D4B-DC49FD8416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381E4894-CBBE-48B7-A2E6-0E51EDB0AECA}" type="datetime4">
              <a:rPr lang="en-US" smtClean="0"/>
              <a:t>March 11, 2013</a:t>
            </a:fld>
            <a:endParaRPr lang="en-US"/>
          </a:p>
        </p:txBody>
      </p:sp>
      <p:sp>
        <p:nvSpPr>
          <p:cNvPr id="8" name="Footer Placeholder 7"/>
          <p:cNvSpPr>
            <a:spLocks noGrp="1"/>
          </p:cNvSpPr>
          <p:nvPr>
            <p:ph type="ftr" sz="quarter" idx="11"/>
          </p:nvPr>
        </p:nvSpPr>
        <p:spPr/>
        <p:txBody>
          <a:bodyPr/>
          <a:lstStyle>
            <a:lvl1pPr>
              <a:defRPr/>
            </a:lvl1pPr>
          </a:lstStyle>
          <a:p>
            <a:r>
              <a:rPr lang="en-US" smtClean="0"/>
              <a:t>Revenue Distribution Training</a:t>
            </a:r>
            <a:endParaRPr lang="en-US"/>
          </a:p>
        </p:txBody>
      </p:sp>
      <p:sp>
        <p:nvSpPr>
          <p:cNvPr id="9" name="Slide Number Placeholder 8"/>
          <p:cNvSpPr>
            <a:spLocks noGrp="1"/>
          </p:cNvSpPr>
          <p:nvPr>
            <p:ph type="sldNum" sz="quarter" idx="12"/>
          </p:nvPr>
        </p:nvSpPr>
        <p:spPr/>
        <p:txBody>
          <a:bodyPr/>
          <a:lstStyle>
            <a:lvl1pPr>
              <a:defRPr/>
            </a:lvl1pPr>
          </a:lstStyle>
          <a:p>
            <a:fld id="{93BD6F6E-9C4E-4E8D-B6FB-4816A5151AF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4ECD7795-0E3C-402D-AEEB-54657AED8D76}" type="datetime4">
              <a:rPr lang="en-US" smtClean="0"/>
              <a:t>March 11, 2013</a:t>
            </a:fld>
            <a:endParaRPr lang="en-US"/>
          </a:p>
        </p:txBody>
      </p:sp>
      <p:sp>
        <p:nvSpPr>
          <p:cNvPr id="4" name="Footer Placeholder 3"/>
          <p:cNvSpPr>
            <a:spLocks noGrp="1"/>
          </p:cNvSpPr>
          <p:nvPr>
            <p:ph type="ftr" sz="quarter" idx="11"/>
          </p:nvPr>
        </p:nvSpPr>
        <p:spPr/>
        <p:txBody>
          <a:bodyPr/>
          <a:lstStyle>
            <a:lvl1pPr>
              <a:defRPr/>
            </a:lvl1pPr>
          </a:lstStyle>
          <a:p>
            <a:r>
              <a:rPr lang="en-US" smtClean="0"/>
              <a:t>Revenue Distribution Training</a:t>
            </a:r>
            <a:endParaRPr lang="en-US"/>
          </a:p>
        </p:txBody>
      </p:sp>
      <p:sp>
        <p:nvSpPr>
          <p:cNvPr id="5" name="Slide Number Placeholder 4"/>
          <p:cNvSpPr>
            <a:spLocks noGrp="1"/>
          </p:cNvSpPr>
          <p:nvPr>
            <p:ph type="sldNum" sz="quarter" idx="12"/>
          </p:nvPr>
        </p:nvSpPr>
        <p:spPr/>
        <p:txBody>
          <a:bodyPr/>
          <a:lstStyle>
            <a:lvl1pPr>
              <a:defRPr/>
            </a:lvl1pPr>
          </a:lstStyle>
          <a:p>
            <a:fld id="{AA227681-1438-459A-AF32-8F280AA768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8D4C450-F381-4AE6-8DD2-555CBF669961}" type="datetime4">
              <a:rPr lang="en-US" smtClean="0"/>
              <a:t>March 11, 2013</a:t>
            </a:fld>
            <a:endParaRPr lang="en-US"/>
          </a:p>
        </p:txBody>
      </p:sp>
      <p:sp>
        <p:nvSpPr>
          <p:cNvPr id="3" name="Footer Placeholder 2"/>
          <p:cNvSpPr>
            <a:spLocks noGrp="1"/>
          </p:cNvSpPr>
          <p:nvPr>
            <p:ph type="ftr" sz="quarter" idx="11"/>
          </p:nvPr>
        </p:nvSpPr>
        <p:spPr/>
        <p:txBody>
          <a:bodyPr/>
          <a:lstStyle>
            <a:lvl1pPr>
              <a:defRPr/>
            </a:lvl1pPr>
          </a:lstStyle>
          <a:p>
            <a:r>
              <a:rPr lang="en-US" smtClean="0"/>
              <a:t>Revenue Distribution Training</a:t>
            </a:r>
            <a:endParaRPr lang="en-US"/>
          </a:p>
        </p:txBody>
      </p:sp>
      <p:sp>
        <p:nvSpPr>
          <p:cNvPr id="4" name="Slide Number Placeholder 3"/>
          <p:cNvSpPr>
            <a:spLocks noGrp="1"/>
          </p:cNvSpPr>
          <p:nvPr>
            <p:ph type="sldNum" sz="quarter" idx="12"/>
          </p:nvPr>
        </p:nvSpPr>
        <p:spPr/>
        <p:txBody>
          <a:bodyPr/>
          <a:lstStyle>
            <a:lvl1pPr>
              <a:defRPr/>
            </a:lvl1pPr>
          </a:lstStyle>
          <a:p>
            <a:fld id="{ABAB9E0B-D1FB-4339-B0F2-A9BEA2E7D0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EDA3EB7-104B-4FFD-82E9-5CE028DC3C45}" type="datetime4">
              <a:rPr lang="en-US" smtClean="0"/>
              <a:t>March 11, 2013</a:t>
            </a:fld>
            <a:endParaRPr lang="en-US"/>
          </a:p>
        </p:txBody>
      </p:sp>
      <p:sp>
        <p:nvSpPr>
          <p:cNvPr id="6" name="Footer Placeholder 5"/>
          <p:cNvSpPr>
            <a:spLocks noGrp="1"/>
          </p:cNvSpPr>
          <p:nvPr>
            <p:ph type="ftr" sz="quarter" idx="11"/>
          </p:nvPr>
        </p:nvSpPr>
        <p:spPr/>
        <p:txBody>
          <a:bodyPr/>
          <a:lstStyle>
            <a:lvl1pPr>
              <a:defRPr/>
            </a:lvl1pPr>
          </a:lstStyle>
          <a:p>
            <a:r>
              <a:rPr lang="en-US" smtClean="0"/>
              <a:t>Revenue Distribution Training</a:t>
            </a:r>
            <a:endParaRPr lang="en-US"/>
          </a:p>
        </p:txBody>
      </p:sp>
      <p:sp>
        <p:nvSpPr>
          <p:cNvPr id="7" name="Slide Number Placeholder 6"/>
          <p:cNvSpPr>
            <a:spLocks noGrp="1"/>
          </p:cNvSpPr>
          <p:nvPr>
            <p:ph type="sldNum" sz="quarter" idx="12"/>
          </p:nvPr>
        </p:nvSpPr>
        <p:spPr/>
        <p:txBody>
          <a:bodyPr/>
          <a:lstStyle>
            <a:lvl1pPr>
              <a:defRPr/>
            </a:lvl1pPr>
          </a:lstStyle>
          <a:p>
            <a:fld id="{72E7AB9C-264E-4E9A-8A06-8B5C38F01C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EE9354E-235F-4026-BFB1-97F77737E8BA}" type="datetime4">
              <a:rPr lang="en-US" smtClean="0"/>
              <a:t>March 11, 2013</a:t>
            </a:fld>
            <a:endParaRPr lang="en-US"/>
          </a:p>
        </p:txBody>
      </p:sp>
      <p:sp>
        <p:nvSpPr>
          <p:cNvPr id="6" name="Footer Placeholder 5"/>
          <p:cNvSpPr>
            <a:spLocks noGrp="1"/>
          </p:cNvSpPr>
          <p:nvPr>
            <p:ph type="ftr" sz="quarter" idx="11"/>
          </p:nvPr>
        </p:nvSpPr>
        <p:spPr/>
        <p:txBody>
          <a:bodyPr/>
          <a:lstStyle>
            <a:lvl1pPr>
              <a:defRPr/>
            </a:lvl1pPr>
          </a:lstStyle>
          <a:p>
            <a:r>
              <a:rPr lang="en-US" smtClean="0"/>
              <a:t>Revenue Distribution Training</a:t>
            </a:r>
            <a:endParaRPr lang="en-US"/>
          </a:p>
        </p:txBody>
      </p:sp>
      <p:sp>
        <p:nvSpPr>
          <p:cNvPr id="7" name="Slide Number Placeholder 6"/>
          <p:cNvSpPr>
            <a:spLocks noGrp="1"/>
          </p:cNvSpPr>
          <p:nvPr>
            <p:ph type="sldNum" sz="quarter" idx="12"/>
          </p:nvPr>
        </p:nvSpPr>
        <p:spPr/>
        <p:txBody>
          <a:bodyPr/>
          <a:lstStyle>
            <a:lvl1pPr>
              <a:defRPr/>
            </a:lvl1pPr>
          </a:lstStyle>
          <a:p>
            <a:fld id="{37D98BA2-514F-4AB4-BE56-3CAEAE6D0A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4521" name="Rectangle 9"/>
          <p:cNvSpPr>
            <a:spLocks noGrp="1" noChangeArrowheads="1"/>
          </p:cNvSpPr>
          <p:nvPr>
            <p:ph type="title"/>
          </p:nvPr>
        </p:nvSpPr>
        <p:spPr bwMode="auto">
          <a:xfrm>
            <a:off x="457200" y="76200"/>
            <a:ext cx="8534400" cy="1371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4522" name="Rectangle 10"/>
          <p:cNvSpPr>
            <a:spLocks noGrp="1" noChangeArrowheads="1"/>
          </p:cNvSpPr>
          <p:nvPr>
            <p:ph type="body" idx="1"/>
          </p:nvPr>
        </p:nvSpPr>
        <p:spPr bwMode="auto">
          <a:xfrm>
            <a:off x="1295400" y="1905000"/>
            <a:ext cx="7659688" cy="42275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64523" name="Rectangle 11"/>
          <p:cNvSpPr>
            <a:spLocks noGrp="1" noChangeArrowheads="1"/>
          </p:cNvSpPr>
          <p:nvPr>
            <p:ph type="dt" sz="half" idx="2"/>
          </p:nvPr>
        </p:nvSpPr>
        <p:spPr bwMode="auto">
          <a:xfrm>
            <a:off x="11430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E0A4EBA0-36DF-447A-9CB8-B1F5F819DC9F}" type="datetime4">
              <a:rPr lang="en-US" smtClean="0"/>
              <a:t>March 11, 2013</a:t>
            </a:fld>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Revenue Distribution Training</a:t>
            </a:r>
            <a:endParaRPr lang="en-US"/>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4E8B73E0-BCD8-44C3-9241-213B87F15063}"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hdr="0" ftr="0" dt="0"/>
  <p:txStyles>
    <p:titleStyle>
      <a:lvl1pPr algn="l" rtl="0" eaLnBrk="1" fontAlgn="base" hangingPunct="1">
        <a:spcBef>
          <a:spcPct val="0"/>
        </a:spcBef>
        <a:spcAft>
          <a:spcPct val="0"/>
        </a:spcAft>
        <a:defRPr sz="5400" b="1">
          <a:solidFill>
            <a:schemeClr val="tx2"/>
          </a:solidFill>
          <a:latin typeface="+mj-lt"/>
          <a:ea typeface="+mj-ea"/>
          <a:cs typeface="+mj-cs"/>
        </a:defRPr>
      </a:lvl1pPr>
      <a:lvl2pPr algn="l" rtl="0" eaLnBrk="1" fontAlgn="base" hangingPunct="1">
        <a:spcBef>
          <a:spcPct val="0"/>
        </a:spcBef>
        <a:spcAft>
          <a:spcPct val="0"/>
        </a:spcAft>
        <a:defRPr sz="5400" b="1">
          <a:solidFill>
            <a:schemeClr val="tx2"/>
          </a:solidFill>
          <a:latin typeface="Tahoma" pitchFamily="34" charset="0"/>
        </a:defRPr>
      </a:lvl2pPr>
      <a:lvl3pPr algn="l" rtl="0" eaLnBrk="1" fontAlgn="base" hangingPunct="1">
        <a:spcBef>
          <a:spcPct val="0"/>
        </a:spcBef>
        <a:spcAft>
          <a:spcPct val="0"/>
        </a:spcAft>
        <a:defRPr sz="5400" b="1">
          <a:solidFill>
            <a:schemeClr val="tx2"/>
          </a:solidFill>
          <a:latin typeface="Tahoma" pitchFamily="34" charset="0"/>
        </a:defRPr>
      </a:lvl3pPr>
      <a:lvl4pPr algn="l" rtl="0" eaLnBrk="1" fontAlgn="base" hangingPunct="1">
        <a:spcBef>
          <a:spcPct val="0"/>
        </a:spcBef>
        <a:spcAft>
          <a:spcPct val="0"/>
        </a:spcAft>
        <a:defRPr sz="5400" b="1">
          <a:solidFill>
            <a:schemeClr val="tx2"/>
          </a:solidFill>
          <a:latin typeface="Tahoma" pitchFamily="34" charset="0"/>
        </a:defRPr>
      </a:lvl4pPr>
      <a:lvl5pPr algn="l" rtl="0" eaLnBrk="1" fontAlgn="base" hangingPunct="1">
        <a:spcBef>
          <a:spcPct val="0"/>
        </a:spcBef>
        <a:spcAft>
          <a:spcPct val="0"/>
        </a:spcAft>
        <a:defRPr sz="5400" b="1">
          <a:solidFill>
            <a:schemeClr val="tx2"/>
          </a:solidFill>
          <a:latin typeface="Tahoma" pitchFamily="34" charset="0"/>
        </a:defRPr>
      </a:lvl5pPr>
      <a:lvl6pPr marL="457200" algn="l" rtl="0" eaLnBrk="1" fontAlgn="base" hangingPunct="1">
        <a:spcBef>
          <a:spcPct val="0"/>
        </a:spcBef>
        <a:spcAft>
          <a:spcPct val="0"/>
        </a:spcAft>
        <a:defRPr sz="5400" b="1">
          <a:solidFill>
            <a:schemeClr val="tx2"/>
          </a:solidFill>
          <a:latin typeface="Tahoma" pitchFamily="34" charset="0"/>
        </a:defRPr>
      </a:lvl6pPr>
      <a:lvl7pPr marL="914400" algn="l" rtl="0" eaLnBrk="1" fontAlgn="base" hangingPunct="1">
        <a:spcBef>
          <a:spcPct val="0"/>
        </a:spcBef>
        <a:spcAft>
          <a:spcPct val="0"/>
        </a:spcAft>
        <a:defRPr sz="5400" b="1">
          <a:solidFill>
            <a:schemeClr val="tx2"/>
          </a:solidFill>
          <a:latin typeface="Tahoma" pitchFamily="34" charset="0"/>
        </a:defRPr>
      </a:lvl7pPr>
      <a:lvl8pPr marL="1371600" algn="l" rtl="0" eaLnBrk="1" fontAlgn="base" hangingPunct="1">
        <a:spcBef>
          <a:spcPct val="0"/>
        </a:spcBef>
        <a:spcAft>
          <a:spcPct val="0"/>
        </a:spcAft>
        <a:defRPr sz="5400" b="1">
          <a:solidFill>
            <a:schemeClr val="tx2"/>
          </a:solidFill>
          <a:latin typeface="Tahoma" pitchFamily="34" charset="0"/>
        </a:defRPr>
      </a:lvl8pPr>
      <a:lvl9pPr marL="1828800" algn="l" rtl="0" eaLnBrk="1" fontAlgn="base" hangingPunct="1">
        <a:spcBef>
          <a:spcPct val="0"/>
        </a:spcBef>
        <a:spcAft>
          <a:spcPct val="0"/>
        </a:spcAft>
        <a:defRPr sz="5400" b="1">
          <a:solidFill>
            <a:schemeClr val="tx2"/>
          </a:solidFill>
          <a:latin typeface="Tahoma" pitchFamily="34" charset="0"/>
        </a:defRPr>
      </a:lvl9pPr>
    </p:titleStyle>
    <p:bodyStyle>
      <a:lvl1pPr marL="342900" indent="-342900" algn="l" rtl="0" eaLnBrk="1" fontAlgn="base" hangingPunct="1">
        <a:spcBef>
          <a:spcPct val="40000"/>
        </a:spcBef>
        <a:spcAft>
          <a:spcPct val="0"/>
        </a:spcAft>
        <a:buClr>
          <a:schemeClr val="tx2"/>
        </a:buClr>
        <a:buSzPct val="85000"/>
        <a:buChar char="•"/>
        <a:defRPr sz="4000">
          <a:solidFill>
            <a:schemeClr val="tx1"/>
          </a:solidFill>
          <a:latin typeface="+mn-lt"/>
          <a:ea typeface="+mn-ea"/>
          <a:cs typeface="+mn-cs"/>
        </a:defRPr>
      </a:lvl1pPr>
      <a:lvl2pPr marL="742950" indent="-285750" algn="l" rtl="0" eaLnBrk="1" fontAlgn="base" hangingPunct="1">
        <a:spcBef>
          <a:spcPct val="40000"/>
        </a:spcBef>
        <a:spcAft>
          <a:spcPct val="0"/>
        </a:spcAft>
        <a:buClr>
          <a:schemeClr val="folHlink"/>
        </a:buClr>
        <a:buSzPct val="70000"/>
        <a:buChar char="•"/>
        <a:defRPr sz="3600">
          <a:solidFill>
            <a:schemeClr val="tx1"/>
          </a:solidFill>
          <a:latin typeface="+mn-lt"/>
        </a:defRPr>
      </a:lvl2pPr>
      <a:lvl3pPr marL="1143000" indent="-228600" algn="l" rtl="0" eaLnBrk="1" fontAlgn="base" hangingPunct="1">
        <a:spcBef>
          <a:spcPct val="40000"/>
        </a:spcBef>
        <a:spcAft>
          <a:spcPct val="0"/>
        </a:spcAft>
        <a:buClr>
          <a:schemeClr val="hlink"/>
        </a:buClr>
        <a:buSzPct val="85000"/>
        <a:buChar char="•"/>
        <a:defRPr sz="3200">
          <a:solidFill>
            <a:schemeClr val="tx1"/>
          </a:solidFill>
          <a:latin typeface="+mn-lt"/>
        </a:defRPr>
      </a:lvl3pPr>
      <a:lvl4pPr marL="1600200" indent="-228600" algn="l" rtl="0" eaLnBrk="1" fontAlgn="base" hangingPunct="1">
        <a:spcBef>
          <a:spcPct val="20000"/>
        </a:spcBef>
        <a:spcAft>
          <a:spcPct val="0"/>
        </a:spcAft>
        <a:buClr>
          <a:schemeClr val="accent2"/>
        </a:buClr>
        <a:buSzPct val="80000"/>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80000"/>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80000"/>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80000"/>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80000"/>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8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2.xlsx!9-SpBF%20(LIVE)!R1C1:R45C23"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2.xlsx!9-SpBF%20(STATIC)!Print_Area"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2.xlsx!9-SpBF%20(Odd%20Base)!R1C1:R46C23"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2.xlsx!14-POC!R1C1:R25C23"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2.xlsx!16-DV!R1C1:R32C23"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057400"/>
            <a:ext cx="8686800" cy="1143000"/>
          </a:xfrm>
        </p:spPr>
        <p:txBody>
          <a:bodyPr/>
          <a:lstStyle/>
          <a:p>
            <a:r>
              <a:rPr lang="en-US" sz="5400" dirty="0" smtClean="0"/>
              <a:t>BREAKOUT SESSION 2</a:t>
            </a:r>
            <a:endParaRPr lang="en-US" sz="5400" dirty="0"/>
          </a:p>
        </p:txBody>
      </p:sp>
      <p:sp>
        <p:nvSpPr>
          <p:cNvPr id="3" name="Subtitle 2"/>
          <p:cNvSpPr>
            <a:spLocks noGrp="1"/>
          </p:cNvSpPr>
          <p:nvPr>
            <p:ph type="subTitle" idx="1"/>
          </p:nvPr>
        </p:nvSpPr>
        <p:spPr/>
        <p:txBody>
          <a:bodyPr/>
          <a:lstStyle/>
          <a:p>
            <a:r>
              <a:rPr lang="en-US" dirty="0" smtClean="0"/>
              <a:t>Basic Distribution Calculations</a:t>
            </a:r>
            <a:endParaRPr lang="en-US" dirty="0"/>
          </a:p>
        </p:txBody>
      </p:sp>
      <p:sp>
        <p:nvSpPr>
          <p:cNvPr id="6" name="Slide Number Placeholder 5"/>
          <p:cNvSpPr>
            <a:spLocks noGrp="1"/>
          </p:cNvSpPr>
          <p:nvPr>
            <p:ph type="sldNum" sz="quarter" idx="4"/>
          </p:nvPr>
        </p:nvSpPr>
        <p:spPr/>
        <p:txBody>
          <a:bodyPr/>
          <a:lstStyle/>
          <a:p>
            <a:fld id="{EBE7665E-A054-426B-90B4-86C8DC2CDF0F}" type="slidenum">
              <a:rPr lang="en-US" smtClean="0">
                <a:solidFill>
                  <a:schemeClr val="accent3">
                    <a:lumMod val="20000"/>
                    <a:lumOff val="80000"/>
                  </a:schemeClr>
                </a:solidFill>
              </a:rPr>
              <a:pPr/>
              <a:t>1</a:t>
            </a:fld>
            <a:endParaRPr lang="en-US" dirty="0">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990600"/>
          </a:xfrm>
        </p:spPr>
        <p:txBody>
          <a:bodyPr/>
          <a:lstStyle/>
          <a:p>
            <a:pPr algn="ctr"/>
            <a:r>
              <a:rPr lang="en-US" sz="4800" dirty="0" smtClean="0"/>
              <a:t>State and Local Penalties</a:t>
            </a:r>
            <a:endParaRPr lang="en-US" sz="4800" dirty="0"/>
          </a:p>
        </p:txBody>
      </p:sp>
      <p:sp>
        <p:nvSpPr>
          <p:cNvPr id="3" name="Content Placeholder 2"/>
          <p:cNvSpPr>
            <a:spLocks noGrp="1"/>
          </p:cNvSpPr>
          <p:nvPr>
            <p:ph idx="1"/>
          </p:nvPr>
        </p:nvSpPr>
        <p:spPr>
          <a:xfrm>
            <a:off x="304800" y="1295400"/>
            <a:ext cx="8574088" cy="5029199"/>
          </a:xfrm>
        </p:spPr>
        <p:txBody>
          <a:bodyPr/>
          <a:lstStyle/>
          <a:p>
            <a:r>
              <a:rPr lang="en-US" sz="2400" dirty="0" smtClean="0"/>
              <a:t>Penal Code section 1464 - State Penalty </a:t>
            </a:r>
            <a:r>
              <a:rPr lang="en-US" sz="2000" dirty="0" smtClean="0"/>
              <a:t> </a:t>
            </a:r>
            <a:r>
              <a:rPr lang="en-US" sz="2000" dirty="0">
                <a:solidFill>
                  <a:srgbClr val="FFFF66"/>
                </a:solidFill>
              </a:rPr>
              <a:t>See</a:t>
            </a:r>
            <a:r>
              <a:rPr lang="en-US" sz="2000" dirty="0" smtClean="0"/>
              <a:t> </a:t>
            </a:r>
            <a:r>
              <a:rPr lang="en-US" sz="2000" dirty="0" smtClean="0">
                <a:solidFill>
                  <a:srgbClr val="FFFF66"/>
                </a:solidFill>
              </a:rPr>
              <a:t>Appendix C</a:t>
            </a:r>
          </a:p>
          <a:p>
            <a:pPr marL="627063" lvl="1" indent="-287338"/>
            <a:r>
              <a:rPr lang="en-US" sz="1800" dirty="0" smtClean="0"/>
              <a:t>A </a:t>
            </a:r>
            <a:r>
              <a:rPr lang="en-US" sz="1800" dirty="0" smtClean="0"/>
              <a:t>penalty of $10 per $10 (or part of $10) upon every fine, penalty, or forfeiture imposed and collected wherein 70% goes to the State and 30% goes to the County.</a:t>
            </a:r>
          </a:p>
          <a:p>
            <a:r>
              <a:rPr lang="en-US" sz="2400" dirty="0" smtClean="0"/>
              <a:t>GC 76000 (a) &amp; (e) - County Penalties </a:t>
            </a:r>
            <a:r>
              <a:rPr lang="en-US" sz="2000" dirty="0">
                <a:solidFill>
                  <a:srgbClr val="FFFF66"/>
                </a:solidFill>
              </a:rPr>
              <a:t>See Appendix C</a:t>
            </a:r>
            <a:endParaRPr lang="en-US" sz="2000" dirty="0">
              <a:solidFill>
                <a:srgbClr val="FFFF66"/>
              </a:solidFill>
            </a:endParaRPr>
          </a:p>
          <a:p>
            <a:pPr lvl="1"/>
            <a:r>
              <a:rPr lang="en-US" sz="1800" dirty="0" smtClean="0"/>
              <a:t>A penalty of $7 per $10 (or part of $10) upon every fine, penalty, or forfeiture imposed and collected as levied by the county board of supervisors.</a:t>
            </a:r>
          </a:p>
          <a:p>
            <a:pPr lvl="1"/>
            <a:r>
              <a:rPr lang="en-US" sz="1800" dirty="0" smtClean="0"/>
              <a:t>Board resolution specifies distribution to the following: GC 76100 Courthouse Construction Fund; GC 76101 Criminal Justice Facilities Fund; GC 76102 Auto Fingerprint ID Fund; GC 76103 Forensic Lab Fund; GC 76104 EMS Fund; GC 76104.5 DNA ID Fund; and/or GC 76105 Special Purpose Fund.</a:t>
            </a:r>
          </a:p>
          <a:p>
            <a:pPr lvl="1"/>
            <a:r>
              <a:rPr lang="en-US" sz="1800" dirty="0" smtClean="0"/>
              <a:t>If </a:t>
            </a:r>
            <a:r>
              <a:rPr lang="en-US" sz="1800" b="1" dirty="0" smtClean="0">
                <a:solidFill>
                  <a:srgbClr val="FFFF66"/>
                </a:solidFill>
              </a:rPr>
              <a:t>NO</a:t>
            </a:r>
            <a:r>
              <a:rPr lang="en-US" sz="1800" dirty="0" smtClean="0">
                <a:solidFill>
                  <a:srgbClr val="FFFF66"/>
                </a:solidFill>
              </a:rPr>
              <a:t> bonded indebtedness</a:t>
            </a:r>
            <a:r>
              <a:rPr lang="en-US" sz="1800" dirty="0" smtClean="0"/>
              <a:t>, the additional penalty follows GC 76000 (e).</a:t>
            </a:r>
          </a:p>
          <a:p>
            <a:pPr lvl="1">
              <a:buNone/>
            </a:pPr>
            <a:endParaRPr lang="en-US" sz="1800" dirty="0" smtClean="0"/>
          </a:p>
          <a:p>
            <a:pPr lvl="1"/>
            <a:endParaRPr lang="en-US" sz="1800" dirty="0" smtClean="0"/>
          </a:p>
          <a:p>
            <a:pPr lvl="1"/>
            <a:endParaRPr lang="en-US" sz="1800" dirty="0" smtClean="0"/>
          </a:p>
        </p:txBody>
      </p:sp>
      <p:sp>
        <p:nvSpPr>
          <p:cNvPr id="6" name="Slide Number Placeholder 5"/>
          <p:cNvSpPr>
            <a:spLocks noGrp="1"/>
          </p:cNvSpPr>
          <p:nvPr>
            <p:ph type="sldNum" sz="quarter" idx="12"/>
          </p:nvPr>
        </p:nvSpPr>
        <p:spPr/>
        <p:txBody>
          <a:bodyPr/>
          <a:lstStyle/>
          <a:p>
            <a:fld id="{CD02BB1F-1D6F-4064-ABB2-98B9D85B3A42}"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800" dirty="0" smtClean="0"/>
              <a:t>Additional Penalties</a:t>
            </a:r>
            <a:endParaRPr lang="en-US" sz="4800" dirty="0"/>
          </a:p>
        </p:txBody>
      </p:sp>
      <p:sp>
        <p:nvSpPr>
          <p:cNvPr id="3" name="Content Placeholder 2"/>
          <p:cNvSpPr>
            <a:spLocks noGrp="1"/>
          </p:cNvSpPr>
          <p:nvPr>
            <p:ph idx="1"/>
          </p:nvPr>
        </p:nvSpPr>
        <p:spPr>
          <a:xfrm>
            <a:off x="304800" y="1447800"/>
            <a:ext cx="8574088" cy="4760914"/>
          </a:xfrm>
        </p:spPr>
        <p:txBody>
          <a:bodyPr/>
          <a:lstStyle/>
          <a:p>
            <a:r>
              <a:rPr lang="en-US" sz="2400" dirty="0" smtClean="0"/>
              <a:t>GC 76104.6 - DNA Identification Penalty </a:t>
            </a:r>
            <a:r>
              <a:rPr lang="en-US" sz="2000" dirty="0">
                <a:solidFill>
                  <a:srgbClr val="FFFF66"/>
                </a:solidFill>
              </a:rPr>
              <a:t>See</a:t>
            </a:r>
            <a:r>
              <a:rPr lang="en-US" sz="2000" dirty="0"/>
              <a:t> </a:t>
            </a:r>
            <a:r>
              <a:rPr lang="en-US" sz="2000" dirty="0">
                <a:solidFill>
                  <a:srgbClr val="FFFF66"/>
                </a:solidFill>
              </a:rPr>
              <a:t>Appendix C</a:t>
            </a:r>
            <a:endParaRPr lang="en-US" sz="2000" dirty="0" smtClean="0">
              <a:solidFill>
                <a:srgbClr val="FF0000"/>
              </a:solidFill>
            </a:endParaRPr>
          </a:p>
          <a:p>
            <a:pPr lvl="1"/>
            <a:r>
              <a:rPr lang="en-US" sz="2000" dirty="0" smtClean="0"/>
              <a:t>Additional penalty of $1 per $10 (or part of $10) for every fine, penalty, or forfeiture imposed and collected.</a:t>
            </a:r>
          </a:p>
          <a:p>
            <a:pPr lvl="1"/>
            <a:r>
              <a:rPr lang="en-US" sz="2000" dirty="0" smtClean="0"/>
              <a:t>Assessed </a:t>
            </a:r>
            <a:r>
              <a:rPr lang="en-US" sz="2000" dirty="0" smtClean="0"/>
              <a:t>on all criminal offenses.</a:t>
            </a:r>
          </a:p>
          <a:p>
            <a:pPr lvl="1"/>
            <a:r>
              <a:rPr lang="en-US" sz="2000" dirty="0" smtClean="0"/>
              <a:t>County transfers 25% to state each quarter (beginning 2008, fourth calendar year after 2004 effective date.)</a:t>
            </a:r>
          </a:p>
          <a:p>
            <a:r>
              <a:rPr lang="en-US" sz="2400" dirty="0" smtClean="0"/>
              <a:t>GC 76104.7 - DNA Identification Penalty </a:t>
            </a:r>
            <a:r>
              <a:rPr lang="en-US" sz="2000" dirty="0">
                <a:solidFill>
                  <a:srgbClr val="FFFF66"/>
                </a:solidFill>
              </a:rPr>
              <a:t>See</a:t>
            </a:r>
            <a:r>
              <a:rPr lang="en-US" sz="2000" dirty="0"/>
              <a:t> </a:t>
            </a:r>
            <a:r>
              <a:rPr lang="en-US" sz="2000" dirty="0">
                <a:solidFill>
                  <a:srgbClr val="FFFF66"/>
                </a:solidFill>
              </a:rPr>
              <a:t>Appendix C</a:t>
            </a:r>
            <a:endParaRPr lang="en-US" sz="2000" dirty="0" smtClean="0">
              <a:solidFill>
                <a:srgbClr val="FF0000"/>
              </a:solidFill>
            </a:endParaRPr>
          </a:p>
          <a:p>
            <a:pPr lvl="1"/>
            <a:r>
              <a:rPr lang="en-US" sz="2000" dirty="0" smtClean="0"/>
              <a:t>Additional penalty of $4 per $10 (or part of $10) for every fine, penalty, or forfeiture imposed and collected.</a:t>
            </a:r>
          </a:p>
          <a:p>
            <a:pPr lvl="1"/>
            <a:r>
              <a:rPr lang="en-US" sz="2000" dirty="0" smtClean="0"/>
              <a:t>Assessed on all criminal offenses (for violations after June 27, 2012.)</a:t>
            </a:r>
          </a:p>
          <a:p>
            <a:pPr lvl="1"/>
            <a:r>
              <a:rPr lang="en-US" sz="2000" dirty="0" smtClean="0"/>
              <a:t>County to transfer 100% to state.</a:t>
            </a:r>
          </a:p>
          <a:p>
            <a:pPr lvl="1">
              <a:buNone/>
            </a:pPr>
            <a:endParaRPr lang="en-US" sz="2000" dirty="0" smtClean="0"/>
          </a:p>
          <a:p>
            <a:pPr>
              <a:buNone/>
            </a:pPr>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800" dirty="0" smtClean="0"/>
              <a:t>Additional Penalties</a:t>
            </a:r>
            <a:endParaRPr lang="en-US" sz="4800" dirty="0"/>
          </a:p>
        </p:txBody>
      </p:sp>
      <p:sp>
        <p:nvSpPr>
          <p:cNvPr id="3" name="Content Placeholder 2"/>
          <p:cNvSpPr>
            <a:spLocks noGrp="1"/>
          </p:cNvSpPr>
          <p:nvPr>
            <p:ph idx="1"/>
          </p:nvPr>
        </p:nvSpPr>
        <p:spPr>
          <a:xfrm>
            <a:off x="457200" y="1371601"/>
            <a:ext cx="8497888" cy="4760914"/>
          </a:xfrm>
        </p:spPr>
        <p:txBody>
          <a:bodyPr/>
          <a:lstStyle/>
          <a:p>
            <a:r>
              <a:rPr lang="en-US" sz="2400" dirty="0" smtClean="0"/>
              <a:t>GC 70372 (a) - State Court Facilities Construction Penalty </a:t>
            </a:r>
            <a:r>
              <a:rPr lang="en-US" sz="2000" dirty="0">
                <a:solidFill>
                  <a:srgbClr val="FFFF66"/>
                </a:solidFill>
              </a:rPr>
              <a:t>See</a:t>
            </a:r>
            <a:r>
              <a:rPr lang="en-US" sz="2000" dirty="0"/>
              <a:t> </a:t>
            </a:r>
            <a:r>
              <a:rPr lang="en-US" sz="2000" dirty="0">
                <a:solidFill>
                  <a:srgbClr val="FFFF66"/>
                </a:solidFill>
              </a:rPr>
              <a:t>Appendix C</a:t>
            </a:r>
            <a:endParaRPr lang="en-US" sz="2000" dirty="0" smtClean="0">
              <a:solidFill>
                <a:srgbClr val="FFFF66"/>
              </a:solidFill>
            </a:endParaRPr>
          </a:p>
          <a:p>
            <a:pPr lvl="1"/>
            <a:r>
              <a:rPr lang="en-US" sz="2000" dirty="0" smtClean="0"/>
              <a:t>Additional penalty of $5 per 10 (or part of $10) upon every fine, penalty, or forfeiture imposed and collected.</a:t>
            </a:r>
          </a:p>
          <a:p>
            <a:pPr lvl="1"/>
            <a:r>
              <a:rPr lang="en-US" sz="2000" dirty="0" smtClean="0"/>
              <a:t>Distributed to the State ICNA and State CFCF</a:t>
            </a:r>
            <a:endParaRPr lang="en-US" sz="1800" dirty="0" smtClean="0"/>
          </a:p>
          <a:p>
            <a:r>
              <a:rPr lang="en-US" sz="2400" dirty="0" smtClean="0"/>
              <a:t>GC 76000.5 - Emergency Medical Services (EMS) </a:t>
            </a:r>
            <a:r>
              <a:rPr lang="en-US" sz="2400" dirty="0" smtClean="0"/>
              <a:t/>
            </a:r>
            <a:br>
              <a:rPr lang="en-US" sz="2400" dirty="0" smtClean="0"/>
            </a:br>
            <a:r>
              <a:rPr lang="en-US" sz="2000" dirty="0" smtClean="0">
                <a:solidFill>
                  <a:srgbClr val="FFFF66"/>
                </a:solidFill>
              </a:rPr>
              <a:t>See </a:t>
            </a:r>
            <a:r>
              <a:rPr lang="en-US" sz="2000" dirty="0">
                <a:solidFill>
                  <a:srgbClr val="FFFF66"/>
                </a:solidFill>
              </a:rPr>
              <a:t>Appendix C</a:t>
            </a:r>
            <a:r>
              <a:rPr lang="en-US" sz="2000" dirty="0" smtClean="0">
                <a:solidFill>
                  <a:srgbClr val="FFFF66"/>
                </a:solidFill>
              </a:rPr>
              <a:t> </a:t>
            </a:r>
            <a:endParaRPr lang="en-US" sz="2000" dirty="0" smtClean="0">
              <a:solidFill>
                <a:srgbClr val="FFFF66"/>
              </a:solidFill>
            </a:endParaRPr>
          </a:p>
          <a:p>
            <a:pPr lvl="1"/>
            <a:r>
              <a:rPr lang="en-US" sz="2000" dirty="0" smtClean="0"/>
              <a:t>Additional penalty assessment of $2 per 10 (or part of $10) of the base fine if the county board of supervisors approves by resolution.</a:t>
            </a:r>
          </a:p>
          <a:p>
            <a:pPr lvl="1"/>
            <a:r>
              <a:rPr lang="en-US" sz="2000" dirty="0" smtClean="0"/>
              <a:t>Distributed to the County </a:t>
            </a:r>
            <a:r>
              <a:rPr lang="en-US" sz="2000" dirty="0" err="1" smtClean="0"/>
              <a:t>Maddy</a:t>
            </a:r>
            <a:r>
              <a:rPr lang="en-US" sz="2000" dirty="0" smtClean="0"/>
              <a:t> EMS Fund</a:t>
            </a:r>
          </a:p>
        </p:txBody>
      </p:sp>
      <p:sp>
        <p:nvSpPr>
          <p:cNvPr id="6" name="Slide Number Placeholder 5"/>
          <p:cNvSpPr>
            <a:spLocks noGrp="1"/>
          </p:cNvSpPr>
          <p:nvPr>
            <p:ph type="sldNum" sz="quarter" idx="12"/>
          </p:nvPr>
        </p:nvSpPr>
        <p:spPr/>
        <p:txBody>
          <a:bodyPr/>
          <a:lstStyle/>
          <a:p>
            <a:fld id="{CD02BB1F-1D6F-4064-ABB2-98B9D85B3A42}"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800" dirty="0" smtClean="0"/>
              <a:t>Additional Penalties</a:t>
            </a:r>
            <a:endParaRPr lang="en-US" sz="4800" dirty="0"/>
          </a:p>
        </p:txBody>
      </p:sp>
      <p:sp>
        <p:nvSpPr>
          <p:cNvPr id="3" name="Content Placeholder 2"/>
          <p:cNvSpPr>
            <a:spLocks noGrp="1"/>
          </p:cNvSpPr>
          <p:nvPr>
            <p:ph idx="1"/>
          </p:nvPr>
        </p:nvSpPr>
        <p:spPr>
          <a:xfrm>
            <a:off x="457200" y="1371601"/>
            <a:ext cx="8497888" cy="4760914"/>
          </a:xfrm>
        </p:spPr>
        <p:txBody>
          <a:bodyPr/>
          <a:lstStyle/>
          <a:p>
            <a:r>
              <a:rPr lang="en-US" sz="2400" dirty="0" smtClean="0"/>
              <a:t>GC 76000.10(c)(1) $4 EMAT Penalty  </a:t>
            </a:r>
            <a:r>
              <a:rPr lang="en-US" sz="2000" dirty="0" smtClean="0">
                <a:solidFill>
                  <a:srgbClr val="FFFF66"/>
                </a:solidFill>
              </a:rPr>
              <a:t>UB&amp;PS Section III F, pg.iii and </a:t>
            </a:r>
            <a:r>
              <a:rPr lang="en-US" sz="2000" dirty="0" smtClean="0">
                <a:solidFill>
                  <a:srgbClr val="FFFF66"/>
                </a:solidFill>
              </a:rPr>
              <a:t>See Appendix C</a:t>
            </a:r>
            <a:endParaRPr lang="en-US" sz="2000" dirty="0" smtClean="0">
              <a:solidFill>
                <a:srgbClr val="FFFF66"/>
              </a:solidFill>
            </a:endParaRPr>
          </a:p>
          <a:p>
            <a:pPr>
              <a:buNone/>
            </a:pPr>
            <a:endParaRPr lang="en-US" sz="2000" dirty="0" smtClean="0">
              <a:solidFill>
                <a:srgbClr val="FFFF66"/>
              </a:solidFill>
            </a:endParaRPr>
          </a:p>
          <a:p>
            <a:pPr marL="574675" indent="-234950"/>
            <a:r>
              <a:rPr lang="en-US" sz="2000" dirty="0" smtClean="0"/>
              <a:t>A $4 penalty for emergency medical air transportation services (EMAT) is imposed for every conviction of a violation of the Vehicle Code, or a local ordinance adopted under the Vehicle Code, committed on or after January 1, 2011.</a:t>
            </a:r>
          </a:p>
          <a:p>
            <a:pPr marL="574675" indent="-234950"/>
            <a:r>
              <a:rPr lang="en-US" sz="2000" dirty="0" smtClean="0"/>
              <a:t>Distributed to the State EMAT Fund</a:t>
            </a:r>
          </a:p>
        </p:txBody>
      </p:sp>
      <p:sp>
        <p:nvSpPr>
          <p:cNvPr id="6" name="Slide Number Placeholder 5"/>
          <p:cNvSpPr>
            <a:spLocks noGrp="1"/>
          </p:cNvSpPr>
          <p:nvPr>
            <p:ph type="sldNum" sz="quarter" idx="12"/>
          </p:nvPr>
        </p:nvSpPr>
        <p:spPr/>
        <p:txBody>
          <a:bodyPr/>
          <a:lstStyle/>
          <a:p>
            <a:fld id="{CD02BB1F-1D6F-4064-ABB2-98B9D85B3A42}"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371600"/>
          </a:xfrm>
        </p:spPr>
        <p:txBody>
          <a:bodyPr/>
          <a:lstStyle/>
          <a:p>
            <a:pPr algn="ctr"/>
            <a:r>
              <a:rPr lang="en-US" sz="4600" dirty="0" smtClean="0"/>
              <a:t>Standard Criminal/Traffic Fine Equation</a:t>
            </a:r>
            <a:endParaRPr lang="en-US" sz="4600" dirty="0"/>
          </a:p>
        </p:txBody>
      </p:sp>
      <p:sp>
        <p:nvSpPr>
          <p:cNvPr id="3" name="Content Placeholder 2"/>
          <p:cNvSpPr>
            <a:spLocks noGrp="1"/>
          </p:cNvSpPr>
          <p:nvPr>
            <p:ph idx="1"/>
          </p:nvPr>
        </p:nvSpPr>
        <p:spPr>
          <a:xfrm>
            <a:off x="228600" y="1828800"/>
            <a:ext cx="8726488" cy="4572000"/>
          </a:xfrm>
        </p:spPr>
        <p:txBody>
          <a:bodyPr/>
          <a:lstStyle/>
          <a:p>
            <a:pPr algn="ctr">
              <a:buNone/>
            </a:pPr>
            <a:r>
              <a:rPr lang="en-US" sz="1800" dirty="0" smtClean="0">
                <a:solidFill>
                  <a:srgbClr val="FFFF66"/>
                </a:solidFill>
              </a:rPr>
              <a:t>Base Fine + Base Fine Enhancements</a:t>
            </a:r>
          </a:p>
          <a:p>
            <a:pPr algn="ctr">
              <a:buNone/>
            </a:pPr>
            <a:r>
              <a:rPr lang="en-US" sz="1800" dirty="0" smtClean="0">
                <a:solidFill>
                  <a:srgbClr val="FFFF66"/>
                </a:solidFill>
              </a:rPr>
              <a:t>=</a:t>
            </a:r>
          </a:p>
          <a:p>
            <a:pPr algn="ctr">
              <a:buNone/>
            </a:pPr>
            <a:r>
              <a:rPr lang="en-US" sz="1800" b="1" dirty="0" smtClean="0">
                <a:solidFill>
                  <a:srgbClr val="FFFF66"/>
                </a:solidFill>
              </a:rPr>
              <a:t>Total Base Fine</a:t>
            </a:r>
          </a:p>
          <a:p>
            <a:pPr algn="ctr">
              <a:buNone/>
            </a:pPr>
            <a:r>
              <a:rPr lang="en-US" sz="1800" dirty="0" smtClean="0">
                <a:solidFill>
                  <a:srgbClr val="FFFF66"/>
                </a:solidFill>
              </a:rPr>
              <a:t>+</a:t>
            </a:r>
          </a:p>
          <a:p>
            <a:pPr algn="ctr">
              <a:buNone/>
            </a:pPr>
            <a:r>
              <a:rPr lang="en-US" sz="1800" dirty="0" smtClean="0">
                <a:solidFill>
                  <a:srgbClr val="FFFF66"/>
                </a:solidFill>
              </a:rPr>
              <a:t>State and Local Penalties</a:t>
            </a:r>
          </a:p>
          <a:p>
            <a:pPr algn="ctr">
              <a:buNone/>
            </a:pPr>
            <a:r>
              <a:rPr lang="en-US" sz="1800" dirty="0" smtClean="0">
                <a:solidFill>
                  <a:srgbClr val="FFFF66"/>
                </a:solidFill>
              </a:rPr>
              <a:t>=</a:t>
            </a:r>
          </a:p>
          <a:p>
            <a:pPr algn="ctr">
              <a:buNone/>
            </a:pPr>
            <a:r>
              <a:rPr lang="en-US" sz="2000" b="1" dirty="0" smtClean="0">
                <a:solidFill>
                  <a:srgbClr val="F8F8F8"/>
                </a:solidFill>
              </a:rPr>
              <a:t>Initial Penalty</a:t>
            </a:r>
          </a:p>
          <a:p>
            <a:pPr algn="ctr">
              <a:buNone/>
            </a:pPr>
            <a:r>
              <a:rPr lang="en-US" sz="1800" dirty="0" smtClean="0">
                <a:solidFill>
                  <a:srgbClr val="F8F8F8"/>
                </a:solidFill>
              </a:rPr>
              <a:t>+</a:t>
            </a:r>
          </a:p>
          <a:p>
            <a:pPr algn="ctr">
              <a:buNone/>
            </a:pPr>
            <a:r>
              <a:rPr lang="en-US" sz="2400" b="1" dirty="0" smtClean="0">
                <a:solidFill>
                  <a:srgbClr val="F8F8F8"/>
                </a:solidFill>
              </a:rPr>
              <a:t>Surcharge, Fees, and Assessments</a:t>
            </a:r>
          </a:p>
          <a:p>
            <a:pPr algn="ctr">
              <a:buNone/>
            </a:pPr>
            <a:r>
              <a:rPr lang="en-US" sz="1800" dirty="0" smtClean="0"/>
              <a:t>=</a:t>
            </a:r>
          </a:p>
          <a:p>
            <a:pPr algn="ctr">
              <a:buNone/>
            </a:pPr>
            <a:r>
              <a:rPr lang="en-US" sz="2200" b="1" dirty="0" smtClean="0">
                <a:solidFill>
                  <a:srgbClr val="F8F8F8"/>
                </a:solidFill>
              </a:rPr>
              <a:t>Total Bail or Fine</a:t>
            </a:r>
            <a:endParaRPr lang="en-US" sz="2000" b="1" dirty="0" smtClean="0">
              <a:solidFill>
                <a:srgbClr val="F8F8F8"/>
              </a:solidFill>
            </a:endParaRPr>
          </a:p>
          <a:p>
            <a:pPr algn="ctr">
              <a:buNone/>
            </a:pP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914400"/>
          </a:xfrm>
        </p:spPr>
        <p:txBody>
          <a:bodyPr/>
          <a:lstStyle/>
          <a:p>
            <a:pPr algn="ctr"/>
            <a:r>
              <a:rPr lang="en-US" dirty="0" smtClean="0"/>
              <a:t>Surcharge</a:t>
            </a:r>
            <a:endParaRPr lang="en-US" dirty="0"/>
          </a:p>
        </p:txBody>
      </p:sp>
      <p:sp>
        <p:nvSpPr>
          <p:cNvPr id="3" name="Content Placeholder 2"/>
          <p:cNvSpPr>
            <a:spLocks noGrp="1"/>
          </p:cNvSpPr>
          <p:nvPr>
            <p:ph idx="1"/>
          </p:nvPr>
        </p:nvSpPr>
        <p:spPr>
          <a:xfrm>
            <a:off x="304800" y="1524001"/>
            <a:ext cx="8650288" cy="4608514"/>
          </a:xfrm>
        </p:spPr>
        <p:txBody>
          <a:bodyPr/>
          <a:lstStyle/>
          <a:p>
            <a:r>
              <a:rPr lang="en-US" sz="2400" dirty="0" smtClean="0"/>
              <a:t>PC 1465.7 – 20% State Surcharge  </a:t>
            </a:r>
            <a:r>
              <a:rPr lang="en-US" sz="2000" dirty="0">
                <a:solidFill>
                  <a:srgbClr val="FFFF66"/>
                </a:solidFill>
              </a:rPr>
              <a:t>See</a:t>
            </a:r>
            <a:r>
              <a:rPr lang="en-US" sz="2400" dirty="0" smtClean="0"/>
              <a:t> </a:t>
            </a:r>
            <a:r>
              <a:rPr lang="en-US" sz="2000" dirty="0" smtClean="0">
                <a:solidFill>
                  <a:srgbClr val="FFFF66"/>
                </a:solidFill>
              </a:rPr>
              <a:t>Appendix C</a:t>
            </a:r>
            <a:endParaRPr lang="en-US" sz="2000" dirty="0" smtClean="0">
              <a:solidFill>
                <a:srgbClr val="FFFF66"/>
              </a:solidFill>
            </a:endParaRPr>
          </a:p>
          <a:p>
            <a:pPr marL="574675" lvl="1" indent="-234950"/>
            <a:endParaRPr lang="en-US" sz="2000" dirty="0" smtClean="0"/>
          </a:p>
          <a:p>
            <a:pPr marL="574675" lvl="1" indent="-234950"/>
            <a:r>
              <a:rPr lang="en-US" sz="2000" dirty="0" smtClean="0"/>
              <a:t>20% state surcharge is </a:t>
            </a:r>
            <a:r>
              <a:rPr lang="en-US" sz="2000" b="1" dirty="0" smtClean="0">
                <a:solidFill>
                  <a:srgbClr val="FFFF66"/>
                </a:solidFill>
              </a:rPr>
              <a:t>calculated on</a:t>
            </a:r>
            <a:r>
              <a:rPr lang="en-US" sz="2000" dirty="0" smtClean="0"/>
              <a:t> total </a:t>
            </a:r>
            <a:r>
              <a:rPr lang="en-US" sz="2000" b="1" dirty="0" smtClean="0">
                <a:solidFill>
                  <a:srgbClr val="FFFF66"/>
                </a:solidFill>
              </a:rPr>
              <a:t>base fines.</a:t>
            </a:r>
            <a:endParaRPr lang="en-US" sz="2000" dirty="0" smtClean="0"/>
          </a:p>
          <a:p>
            <a:pPr marL="574675" lvl="1" indent="-234950"/>
            <a:r>
              <a:rPr lang="en-US" sz="2000" dirty="0" smtClean="0"/>
              <a:t>The state surcharge is </a:t>
            </a:r>
            <a:r>
              <a:rPr lang="en-US" sz="2000" b="1" dirty="0" smtClean="0">
                <a:solidFill>
                  <a:srgbClr val="FFFF66"/>
                </a:solidFill>
              </a:rPr>
              <a:t>NOT</a:t>
            </a:r>
            <a:r>
              <a:rPr lang="en-US" sz="2000" dirty="0" smtClean="0"/>
              <a:t> calculated on state and local </a:t>
            </a:r>
            <a:r>
              <a:rPr lang="en-US" sz="2000" dirty="0" smtClean="0">
                <a:solidFill>
                  <a:srgbClr val="FFFF66"/>
                </a:solidFill>
              </a:rPr>
              <a:t>penalties</a:t>
            </a:r>
            <a:r>
              <a:rPr lang="en-US" sz="2000" dirty="0" smtClean="0"/>
              <a:t> </a:t>
            </a:r>
            <a:r>
              <a:rPr lang="en-US" sz="2000" dirty="0" smtClean="0">
                <a:solidFill>
                  <a:srgbClr val="FFFF66"/>
                </a:solidFill>
              </a:rPr>
              <a:t>(PC 1464, GC 70372, and GC 76000.)</a:t>
            </a:r>
          </a:p>
          <a:p>
            <a:pPr marL="574675" lvl="1" indent="-234950"/>
            <a:r>
              <a:rPr lang="en-US" sz="2000" dirty="0" smtClean="0"/>
              <a:t>The GC 68090.8 </a:t>
            </a:r>
            <a:r>
              <a:rPr lang="en-US" sz="2000" dirty="0" smtClean="0">
                <a:solidFill>
                  <a:srgbClr val="FFFF66"/>
                </a:solidFill>
              </a:rPr>
              <a:t>2% state court automation is </a:t>
            </a:r>
            <a:r>
              <a:rPr lang="en-US" sz="2000" b="1" dirty="0" smtClean="0">
                <a:solidFill>
                  <a:srgbClr val="FFFF66"/>
                </a:solidFill>
              </a:rPr>
              <a:t>NOT</a:t>
            </a:r>
            <a:r>
              <a:rPr lang="en-US" sz="2000" dirty="0" smtClean="0">
                <a:solidFill>
                  <a:srgbClr val="FFFF66"/>
                </a:solidFill>
              </a:rPr>
              <a:t> applicable</a:t>
            </a:r>
            <a:r>
              <a:rPr lang="en-US" sz="2000" dirty="0" smtClean="0"/>
              <a:t> to the state surcharge because the </a:t>
            </a:r>
            <a:r>
              <a:rPr lang="en-US" sz="2000" dirty="0" smtClean="0">
                <a:solidFill>
                  <a:srgbClr val="FFFF66"/>
                </a:solidFill>
              </a:rPr>
              <a:t>surcharge is not a fine or penalty.</a:t>
            </a:r>
          </a:p>
          <a:p>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990600"/>
          </a:xfrm>
        </p:spPr>
        <p:txBody>
          <a:bodyPr/>
          <a:lstStyle/>
          <a:p>
            <a:pPr algn="ctr"/>
            <a:r>
              <a:rPr lang="en-US" sz="4800" dirty="0" smtClean="0"/>
              <a:t>Fees and Assessments</a:t>
            </a:r>
            <a:endParaRPr lang="en-US" sz="4800" dirty="0"/>
          </a:p>
        </p:txBody>
      </p:sp>
      <p:sp>
        <p:nvSpPr>
          <p:cNvPr id="3" name="Content Placeholder 2"/>
          <p:cNvSpPr>
            <a:spLocks noGrp="1"/>
          </p:cNvSpPr>
          <p:nvPr>
            <p:ph idx="1"/>
          </p:nvPr>
        </p:nvSpPr>
        <p:spPr>
          <a:xfrm>
            <a:off x="304800" y="1295400"/>
            <a:ext cx="8574088" cy="4648200"/>
          </a:xfrm>
        </p:spPr>
        <p:txBody>
          <a:bodyPr/>
          <a:lstStyle/>
          <a:p>
            <a:r>
              <a:rPr lang="en-US" sz="2400" dirty="0" smtClean="0"/>
              <a:t>PC 1465.8 – Court Operations Assessment </a:t>
            </a:r>
            <a:r>
              <a:rPr lang="en-US" sz="2400" dirty="0" smtClean="0">
                <a:solidFill>
                  <a:srgbClr val="FFFF66"/>
                </a:solidFill>
              </a:rPr>
              <a:t>(Formerly Court Security Fee) </a:t>
            </a:r>
            <a:r>
              <a:rPr lang="en-US" sz="2400" dirty="0" smtClean="0"/>
              <a:t> </a:t>
            </a:r>
            <a:r>
              <a:rPr lang="en-US" sz="1800" dirty="0">
                <a:solidFill>
                  <a:srgbClr val="FFFF66"/>
                </a:solidFill>
              </a:rPr>
              <a:t>See</a:t>
            </a:r>
            <a:r>
              <a:rPr lang="en-US" sz="2400" dirty="0" smtClean="0"/>
              <a:t> </a:t>
            </a:r>
            <a:r>
              <a:rPr lang="en-US" sz="1800" dirty="0" smtClean="0">
                <a:solidFill>
                  <a:srgbClr val="FFFF66"/>
                </a:solidFill>
              </a:rPr>
              <a:t>Appendix C</a:t>
            </a:r>
            <a:endParaRPr lang="en-US" sz="1800" dirty="0" smtClean="0">
              <a:solidFill>
                <a:srgbClr val="FFFF66"/>
              </a:solidFill>
            </a:endParaRPr>
          </a:p>
          <a:p>
            <a:pPr marL="574675" indent="-234950"/>
            <a:r>
              <a:rPr lang="en-US" sz="1800" dirty="0" smtClean="0"/>
              <a:t>$40 assessed on every conviction for a criminal offense, including a traffic offense, except parking offenses as defined in subdivision (</a:t>
            </a:r>
            <a:r>
              <a:rPr lang="en-US" sz="1800" dirty="0" err="1" smtClean="0"/>
              <a:t>i</a:t>
            </a:r>
            <a:r>
              <a:rPr lang="en-US" sz="1800" dirty="0" smtClean="0"/>
              <a:t>) of Section 1463.</a:t>
            </a:r>
          </a:p>
          <a:p>
            <a:pPr marL="574675" indent="-234950"/>
            <a:r>
              <a:rPr lang="en-US" sz="1800" dirty="0" smtClean="0"/>
              <a:t>“Conviction" includes the confidential conviction of a traffic violation on the condition that the defendant attend a court-ordered traffic violator school.</a:t>
            </a:r>
          </a:p>
          <a:p>
            <a:pPr marL="574675" indent="-234950"/>
            <a:r>
              <a:rPr lang="en-US" sz="1800" dirty="0" smtClean="0"/>
              <a:t>100% distribution to State TCTF.</a:t>
            </a:r>
          </a:p>
          <a:p>
            <a:r>
              <a:rPr lang="en-US" sz="2400" dirty="0" smtClean="0"/>
              <a:t>GC 70373 – Criminal Conviction Assessment </a:t>
            </a:r>
            <a:r>
              <a:rPr lang="en-US" sz="2000" dirty="0" smtClean="0"/>
              <a:t> </a:t>
            </a:r>
            <a:r>
              <a:rPr lang="en-US" sz="1800" dirty="0">
                <a:solidFill>
                  <a:srgbClr val="FFFF66"/>
                </a:solidFill>
              </a:rPr>
              <a:t>See</a:t>
            </a:r>
            <a:r>
              <a:rPr lang="en-US" sz="2000" dirty="0" smtClean="0"/>
              <a:t> </a:t>
            </a:r>
            <a:r>
              <a:rPr lang="en-US" sz="1800" dirty="0" smtClean="0">
                <a:solidFill>
                  <a:srgbClr val="FFFF66"/>
                </a:solidFill>
              </a:rPr>
              <a:t>Appendix C</a:t>
            </a:r>
            <a:endParaRPr lang="en-US" sz="1800" dirty="0" smtClean="0">
              <a:solidFill>
                <a:srgbClr val="FFFF66"/>
              </a:solidFill>
            </a:endParaRPr>
          </a:p>
          <a:p>
            <a:pPr marL="574675" indent="-234950"/>
            <a:r>
              <a:rPr lang="en-US" sz="1800" dirty="0" smtClean="0"/>
              <a:t>$30 assessed for each </a:t>
            </a:r>
            <a:r>
              <a:rPr lang="en-US" sz="1800" u="sng" dirty="0" smtClean="0"/>
              <a:t>felony/misdemeanor</a:t>
            </a:r>
            <a:r>
              <a:rPr lang="en-US" sz="1800" dirty="0" smtClean="0"/>
              <a:t> conviction, </a:t>
            </a:r>
            <a:r>
              <a:rPr lang="en-US" sz="1800" b="1" dirty="0" smtClean="0">
                <a:solidFill>
                  <a:srgbClr val="FFFF66"/>
                </a:solidFill>
              </a:rPr>
              <a:t>or</a:t>
            </a:r>
          </a:p>
          <a:p>
            <a:pPr marL="574675" indent="-234950"/>
            <a:r>
              <a:rPr lang="en-US" sz="1800" dirty="0" smtClean="0"/>
              <a:t>$35 assessed for each </a:t>
            </a:r>
            <a:r>
              <a:rPr lang="en-US" sz="1800" u="sng" dirty="0" smtClean="0"/>
              <a:t>infraction</a:t>
            </a:r>
            <a:r>
              <a:rPr lang="en-US" sz="1800" dirty="0" smtClean="0"/>
              <a:t> conviction (including confidential conviction for completion of traffic school.)</a:t>
            </a:r>
          </a:p>
          <a:p>
            <a:pPr marL="574675" indent="-234950"/>
            <a:r>
              <a:rPr lang="en-US" sz="1800" dirty="0" smtClean="0"/>
              <a:t>100% distribution to State ICNA.</a:t>
            </a:r>
            <a:endParaRPr lang="en-US" sz="1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838200"/>
          </a:xfrm>
        </p:spPr>
        <p:txBody>
          <a:bodyPr/>
          <a:lstStyle/>
          <a:p>
            <a:pPr algn="ctr"/>
            <a:r>
              <a:rPr lang="en-US" sz="4800" dirty="0" smtClean="0"/>
              <a:t>Fees and Assessments</a:t>
            </a:r>
            <a:endParaRPr lang="en-US" sz="4800" dirty="0"/>
          </a:p>
        </p:txBody>
      </p:sp>
      <p:sp>
        <p:nvSpPr>
          <p:cNvPr id="3" name="Content Placeholder 2"/>
          <p:cNvSpPr>
            <a:spLocks noGrp="1"/>
          </p:cNvSpPr>
          <p:nvPr>
            <p:ph idx="1"/>
          </p:nvPr>
        </p:nvSpPr>
        <p:spPr>
          <a:xfrm>
            <a:off x="304800" y="1371600"/>
            <a:ext cx="8574088" cy="4989514"/>
          </a:xfrm>
        </p:spPr>
        <p:txBody>
          <a:bodyPr/>
          <a:lstStyle/>
          <a:p>
            <a:r>
              <a:rPr lang="en-US" sz="2400" dirty="0" smtClean="0">
                <a:solidFill>
                  <a:schemeClr val="accent4">
                    <a:lumMod val="20000"/>
                    <a:lumOff val="80000"/>
                  </a:schemeClr>
                </a:solidFill>
              </a:rPr>
              <a:t>VC 42006 - Night Court Special Assessment  </a:t>
            </a:r>
            <a:r>
              <a:rPr lang="en-US" sz="1800" dirty="0">
                <a:solidFill>
                  <a:srgbClr val="FFFF66"/>
                </a:solidFill>
              </a:rPr>
              <a:t>See</a:t>
            </a:r>
            <a:r>
              <a:rPr lang="en-US" sz="2400" dirty="0" smtClean="0">
                <a:solidFill>
                  <a:schemeClr val="accent4">
                    <a:lumMod val="20000"/>
                    <a:lumOff val="80000"/>
                  </a:schemeClr>
                </a:solidFill>
              </a:rPr>
              <a:t> </a:t>
            </a:r>
            <a:r>
              <a:rPr lang="en-US" sz="1800" dirty="0" smtClean="0">
                <a:solidFill>
                  <a:srgbClr val="FFFF66"/>
                </a:solidFill>
              </a:rPr>
              <a:t>Appendix C</a:t>
            </a:r>
            <a:endParaRPr lang="en-US" sz="1800" dirty="0" smtClean="0">
              <a:solidFill>
                <a:srgbClr val="FFFF66"/>
              </a:solidFill>
            </a:endParaRPr>
          </a:p>
          <a:p>
            <a:pPr lvl="1"/>
            <a:r>
              <a:rPr lang="en-US" sz="2000" dirty="0" smtClean="0">
                <a:solidFill>
                  <a:schemeClr val="accent4">
                    <a:lumMod val="20000"/>
                    <a:lumOff val="80000"/>
                  </a:schemeClr>
                </a:solidFill>
              </a:rPr>
              <a:t>Vehicle Code or local ordinance adopted where the court conducts night or weekend court sessions for traffic offenses.</a:t>
            </a:r>
          </a:p>
          <a:p>
            <a:pPr lvl="1"/>
            <a:r>
              <a:rPr lang="en-US" sz="2000" dirty="0" smtClean="0">
                <a:solidFill>
                  <a:schemeClr val="accent4">
                    <a:lumMod val="20000"/>
                    <a:lumOff val="80000"/>
                  </a:schemeClr>
                </a:solidFill>
              </a:rPr>
              <a:t>Court </a:t>
            </a:r>
            <a:r>
              <a:rPr lang="en-US" sz="2000" dirty="0" smtClean="0">
                <a:solidFill>
                  <a:srgbClr val="FFFF66"/>
                </a:solidFill>
              </a:rPr>
              <a:t>may</a:t>
            </a:r>
            <a:r>
              <a:rPr lang="en-US" sz="2000" dirty="0" smtClean="0">
                <a:solidFill>
                  <a:schemeClr val="accent4">
                    <a:lumMod val="20000"/>
                    <a:lumOff val="80000"/>
                  </a:schemeClr>
                </a:solidFill>
              </a:rPr>
              <a:t> levy a $1 special assessment per fine, forfeiture, and traffic violator school fee imposed and collected.</a:t>
            </a:r>
          </a:p>
          <a:p>
            <a:pPr lvl="1"/>
            <a:r>
              <a:rPr lang="en-US" sz="2000" dirty="0" smtClean="0">
                <a:solidFill>
                  <a:schemeClr val="accent4">
                    <a:lumMod val="20000"/>
                    <a:lumOff val="80000"/>
                  </a:schemeClr>
                </a:solidFill>
              </a:rPr>
              <a:t>Because ALL facilities have transferred to the State, the $1 special assessment goes to the State.</a:t>
            </a:r>
          </a:p>
          <a:p>
            <a:pPr marL="457200" lvl="1" indent="0">
              <a:buNone/>
            </a:pPr>
            <a:r>
              <a:rPr lang="en-US" sz="1800" i="1" dirty="0" smtClean="0"/>
              <a:t>42006. (a) Except as provided in subdivision (c), there may be levied a special assessment in an amount equal to one dollar ($1) for every fine, forfeiture, and traffic violator school fee imposed and collected by any court that conducts a night or weekend session of the court, on all offenses involving a violation of a section of this code or any local ordinance adopted pursuant to this code, except offenses relating to parking. </a:t>
            </a:r>
            <a:endParaRPr lang="en-US" sz="1800" i="1" dirty="0" smtClean="0">
              <a:solidFill>
                <a:schemeClr val="accent4">
                  <a:lumMod val="20000"/>
                  <a:lumOff val="80000"/>
                </a:schemeClr>
              </a:solidFill>
            </a:endParaRPr>
          </a:p>
          <a:p>
            <a:pPr lvl="1"/>
            <a:endParaRPr lang="en-US" sz="2000" dirty="0" smtClean="0"/>
          </a:p>
          <a:p>
            <a:endParaRPr lang="en-US" sz="2400" dirty="0" smtClean="0"/>
          </a:p>
        </p:txBody>
      </p:sp>
      <p:sp>
        <p:nvSpPr>
          <p:cNvPr id="6" name="Slide Number Placeholder 5"/>
          <p:cNvSpPr>
            <a:spLocks noGrp="1"/>
          </p:cNvSpPr>
          <p:nvPr>
            <p:ph type="sldNum" sz="quarter" idx="12"/>
          </p:nvPr>
        </p:nvSpPr>
        <p:spPr/>
        <p:txBody>
          <a:bodyPr/>
          <a:lstStyle/>
          <a:p>
            <a:fld id="{CD02BB1F-1D6F-4064-ABB2-98B9D85B3A42}"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600" dirty="0" smtClean="0"/>
              <a:t>2% State Court Automation</a:t>
            </a:r>
            <a:endParaRPr lang="en-US" sz="4600" dirty="0"/>
          </a:p>
        </p:txBody>
      </p:sp>
      <p:sp>
        <p:nvSpPr>
          <p:cNvPr id="3" name="Content Placeholder 2"/>
          <p:cNvSpPr>
            <a:spLocks noGrp="1"/>
          </p:cNvSpPr>
          <p:nvPr>
            <p:ph idx="1"/>
          </p:nvPr>
        </p:nvSpPr>
        <p:spPr>
          <a:xfrm>
            <a:off x="304800" y="1828800"/>
            <a:ext cx="8574088" cy="4303715"/>
          </a:xfrm>
        </p:spPr>
        <p:txBody>
          <a:bodyPr/>
          <a:lstStyle/>
          <a:p>
            <a:r>
              <a:rPr lang="en-US" sz="2400" dirty="0" smtClean="0">
                <a:solidFill>
                  <a:schemeClr val="accent4">
                    <a:lumMod val="20000"/>
                    <a:lumOff val="80000"/>
                  </a:schemeClr>
                </a:solidFill>
              </a:rPr>
              <a:t>GC 68090.8 - 2% State Court Automation  </a:t>
            </a:r>
            <a:r>
              <a:rPr lang="en-US" sz="1800" dirty="0">
                <a:solidFill>
                  <a:srgbClr val="FFFF66"/>
                </a:solidFill>
              </a:rPr>
              <a:t>See</a:t>
            </a:r>
            <a:r>
              <a:rPr lang="en-US" sz="2400" dirty="0" smtClean="0">
                <a:solidFill>
                  <a:schemeClr val="accent4">
                    <a:lumMod val="20000"/>
                    <a:lumOff val="80000"/>
                  </a:schemeClr>
                </a:solidFill>
              </a:rPr>
              <a:t> </a:t>
            </a:r>
            <a:r>
              <a:rPr lang="en-US" sz="1800" dirty="0" smtClean="0">
                <a:solidFill>
                  <a:srgbClr val="FFFF66"/>
                </a:solidFill>
              </a:rPr>
              <a:t>Appendix C</a:t>
            </a:r>
            <a:endParaRPr lang="en-US" sz="1800" dirty="0" smtClean="0">
              <a:solidFill>
                <a:srgbClr val="FFFF66"/>
              </a:solidFill>
            </a:endParaRPr>
          </a:p>
          <a:p>
            <a:pPr lvl="1"/>
            <a:r>
              <a:rPr lang="en-US" sz="2000" u="sng" dirty="0" smtClean="0">
                <a:solidFill>
                  <a:srgbClr val="FFFF66"/>
                </a:solidFill>
              </a:rPr>
              <a:t>Transferred</a:t>
            </a:r>
            <a:r>
              <a:rPr lang="en-US" sz="2000" dirty="0" smtClean="0">
                <a:solidFill>
                  <a:schemeClr val="accent4">
                    <a:lumMod val="20000"/>
                    <a:lumOff val="80000"/>
                  </a:schemeClr>
                </a:solidFill>
              </a:rPr>
              <a:t> from all fines, penalties, and forfeitures (not on surcharges or fees) collected in criminal cases. </a:t>
            </a:r>
          </a:p>
          <a:p>
            <a:pPr lvl="1"/>
            <a:r>
              <a:rPr lang="en-US" sz="2000" dirty="0" smtClean="0">
                <a:solidFill>
                  <a:schemeClr val="accent4">
                    <a:lumMod val="20000"/>
                    <a:lumOff val="80000"/>
                  </a:schemeClr>
                </a:solidFill>
              </a:rPr>
              <a:t>So, referring to our equation, 2% applies to the:</a:t>
            </a:r>
          </a:p>
          <a:p>
            <a:pPr marL="1031875" lvl="1" indent="-287338"/>
            <a:r>
              <a:rPr lang="en-US" sz="2000" dirty="0" smtClean="0">
                <a:solidFill>
                  <a:schemeClr val="accent4">
                    <a:lumMod val="20000"/>
                    <a:lumOff val="80000"/>
                  </a:schemeClr>
                </a:solidFill>
              </a:rPr>
              <a:t>Base Fine</a:t>
            </a:r>
          </a:p>
          <a:p>
            <a:pPr marL="1031875" lvl="1" indent="-287338"/>
            <a:r>
              <a:rPr lang="en-US" sz="2000" dirty="0" smtClean="0">
                <a:solidFill>
                  <a:schemeClr val="accent4">
                    <a:lumMod val="20000"/>
                    <a:lumOff val="80000"/>
                  </a:schemeClr>
                </a:solidFill>
              </a:rPr>
              <a:t>Base Fine Enhancement</a:t>
            </a:r>
          </a:p>
          <a:p>
            <a:pPr marL="1031875" lvl="1" indent="-287338"/>
            <a:r>
              <a:rPr lang="en-US" sz="2000" dirty="0" smtClean="0">
                <a:solidFill>
                  <a:schemeClr val="accent4">
                    <a:lumMod val="20000"/>
                    <a:lumOff val="80000"/>
                  </a:schemeClr>
                </a:solidFill>
              </a:rPr>
              <a:t>Standard State and Local Penalties</a:t>
            </a:r>
          </a:p>
          <a:p>
            <a:pPr lvl="1"/>
            <a:endParaRPr lang="en-US" sz="2000" dirty="0" smtClean="0">
              <a:solidFill>
                <a:schemeClr val="accent4">
                  <a:lumMod val="20000"/>
                  <a:lumOff val="80000"/>
                </a:schemeClr>
              </a:solidFill>
            </a:endParaRPr>
          </a:p>
          <a:p>
            <a:pPr lvl="1"/>
            <a:endParaRPr lang="en-US" sz="2000" dirty="0" smtClean="0">
              <a:solidFill>
                <a:schemeClr val="accent4">
                  <a:lumMod val="20000"/>
                  <a:lumOff val="80000"/>
                </a:schemeClr>
              </a:solidFill>
            </a:endParaRPr>
          </a:p>
          <a:p>
            <a:endParaRPr lang="en-US" sz="2400" dirty="0" smtClean="0"/>
          </a:p>
        </p:txBody>
      </p:sp>
      <p:sp>
        <p:nvSpPr>
          <p:cNvPr id="6" name="Slide Number Placeholder 5"/>
          <p:cNvSpPr>
            <a:spLocks noGrp="1"/>
          </p:cNvSpPr>
          <p:nvPr>
            <p:ph type="sldNum" sz="quarter" idx="12"/>
          </p:nvPr>
        </p:nvSpPr>
        <p:spPr/>
        <p:txBody>
          <a:bodyPr/>
          <a:lstStyle/>
          <a:p>
            <a:fld id="{CD02BB1F-1D6F-4064-ABB2-98B9D85B3A42}"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143000"/>
          </a:xfrm>
        </p:spPr>
        <p:txBody>
          <a:bodyPr/>
          <a:lstStyle/>
          <a:p>
            <a:pPr algn="ctr"/>
            <a:r>
              <a:rPr lang="en-US" sz="4800" dirty="0" smtClean="0"/>
              <a:t>Late Charge</a:t>
            </a:r>
            <a:endParaRPr lang="en-US" sz="4800" dirty="0"/>
          </a:p>
        </p:txBody>
      </p:sp>
      <p:sp>
        <p:nvSpPr>
          <p:cNvPr id="3" name="Content Placeholder 2"/>
          <p:cNvSpPr>
            <a:spLocks noGrp="1"/>
          </p:cNvSpPr>
          <p:nvPr>
            <p:ph idx="1"/>
          </p:nvPr>
        </p:nvSpPr>
        <p:spPr>
          <a:xfrm>
            <a:off x="304800" y="1600199"/>
            <a:ext cx="8650288" cy="4532315"/>
          </a:xfrm>
        </p:spPr>
        <p:txBody>
          <a:bodyPr/>
          <a:lstStyle/>
          <a:p>
            <a:r>
              <a:rPr lang="en-US" sz="2400" dirty="0" smtClean="0"/>
              <a:t>VC 40310 – 50% Late Charge for Late Payment of Traffic Infraction  </a:t>
            </a:r>
            <a:r>
              <a:rPr lang="en-US" sz="1800" dirty="0">
                <a:solidFill>
                  <a:srgbClr val="FFFF66"/>
                </a:solidFill>
              </a:rPr>
              <a:t>See</a:t>
            </a:r>
            <a:r>
              <a:rPr lang="en-US" sz="2400" dirty="0" smtClean="0"/>
              <a:t> </a:t>
            </a:r>
            <a:r>
              <a:rPr lang="en-US" sz="1800" dirty="0" smtClean="0">
                <a:solidFill>
                  <a:srgbClr val="FFFF66"/>
                </a:solidFill>
              </a:rPr>
              <a:t>Appendix C</a:t>
            </a:r>
            <a:endParaRPr lang="en-US" sz="1800" dirty="0" smtClean="0">
              <a:solidFill>
                <a:srgbClr val="FFFF66"/>
              </a:solidFill>
            </a:endParaRPr>
          </a:p>
          <a:p>
            <a:pPr marL="574675" indent="-234950"/>
            <a:r>
              <a:rPr lang="en-US" sz="2000" u="sng" dirty="0" smtClean="0">
                <a:solidFill>
                  <a:srgbClr val="FFFF66"/>
                </a:solidFill>
              </a:rPr>
              <a:t>Requires</a:t>
            </a:r>
            <a:r>
              <a:rPr lang="en-US" sz="2000" dirty="0" smtClean="0"/>
              <a:t> the imposition of a late charge of 50% on traffic penalties not paid within 20 days of traffic penalty assessment notice.</a:t>
            </a:r>
          </a:p>
          <a:p>
            <a:pPr marL="574675" indent="-234950"/>
            <a:r>
              <a:rPr lang="en-US" sz="2000" dirty="0" smtClean="0"/>
              <a:t>The 20 days shall be counted from the mailing of a notice that the traffic penalty has been assessed .</a:t>
            </a:r>
          </a:p>
          <a:p>
            <a:pPr marL="574675" indent="-234950"/>
            <a:r>
              <a:rPr lang="en-US" sz="2000" dirty="0" smtClean="0"/>
              <a:t>Late charge is 50% of the total </a:t>
            </a:r>
            <a:r>
              <a:rPr lang="en-US" sz="2000" b="1" dirty="0" smtClean="0"/>
              <a:t>initial penalty</a:t>
            </a:r>
            <a:r>
              <a:rPr lang="en-US" sz="2000" dirty="0" smtClean="0"/>
              <a:t> </a:t>
            </a:r>
            <a:r>
              <a:rPr lang="en-US" sz="2000" dirty="0" smtClean="0">
                <a:solidFill>
                  <a:srgbClr val="FFFF66"/>
                </a:solidFill>
              </a:rPr>
              <a:t>(Total Base Fine + State and Local Penalties.)</a:t>
            </a:r>
          </a:p>
          <a:p>
            <a:pPr marL="574675" indent="-234950"/>
            <a:r>
              <a:rPr lang="en-US" sz="2000" dirty="0" smtClean="0"/>
              <a:t>Next slide shows an sample calculation of the late charge.</a:t>
            </a:r>
            <a:endParaRPr lang="en-US" sz="20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dirty="0" smtClean="0"/>
              <a:t>Discussion Topics</a:t>
            </a:r>
            <a:endParaRPr lang="en-US" dirty="0"/>
          </a:p>
        </p:txBody>
      </p:sp>
      <p:sp>
        <p:nvSpPr>
          <p:cNvPr id="3" name="Content Placeholder 2"/>
          <p:cNvSpPr>
            <a:spLocks noGrp="1"/>
          </p:cNvSpPr>
          <p:nvPr>
            <p:ph idx="1"/>
          </p:nvPr>
        </p:nvSpPr>
        <p:spPr>
          <a:xfrm>
            <a:off x="685800" y="1524000"/>
            <a:ext cx="7848600" cy="4608515"/>
          </a:xfrm>
        </p:spPr>
        <p:txBody>
          <a:bodyPr/>
          <a:lstStyle/>
          <a:p>
            <a:pPr marL="457200" indent="-457200">
              <a:buAutoNum type="arabicPeriod"/>
            </a:pPr>
            <a:r>
              <a:rPr lang="en-US" sz="2000" b="1" dirty="0" smtClean="0"/>
              <a:t>Terms – Misdemeanor and Infraction Offenses</a:t>
            </a:r>
          </a:p>
          <a:p>
            <a:pPr marL="457200" indent="-457200">
              <a:buAutoNum type="arabicPeriod"/>
            </a:pPr>
            <a:r>
              <a:rPr lang="en-US" sz="2000" b="1" dirty="0" smtClean="0"/>
              <a:t>Standard Criminal/Traffic Fine Equation </a:t>
            </a:r>
          </a:p>
          <a:p>
            <a:pPr marL="800100"/>
            <a:r>
              <a:rPr lang="en-US" sz="1800" dirty="0" smtClean="0"/>
              <a:t>Statutory components, calculation and distribution</a:t>
            </a:r>
            <a:endParaRPr lang="en-US" sz="1800" b="1" dirty="0" smtClean="0"/>
          </a:p>
          <a:p>
            <a:pPr marL="457200" indent="-457200">
              <a:buFont typeface="+mj-lt"/>
              <a:buAutoNum type="arabicPeriod" startAt="3"/>
            </a:pPr>
            <a:r>
              <a:rPr lang="en-US" sz="2000" b="1" dirty="0" smtClean="0"/>
              <a:t>Application of 2% State Court Automation</a:t>
            </a:r>
          </a:p>
          <a:p>
            <a:pPr marL="457200" indent="-457200">
              <a:buAutoNum type="arabicPeriod" startAt="3"/>
            </a:pPr>
            <a:r>
              <a:rPr lang="en-US" sz="2000" b="1" dirty="0" smtClean="0"/>
              <a:t>Calculation of 50% Late Charge</a:t>
            </a:r>
          </a:p>
          <a:p>
            <a:pPr marL="457200" indent="-457200">
              <a:buAutoNum type="arabicPeriod" startAt="3"/>
            </a:pPr>
            <a:r>
              <a:rPr lang="en-US" sz="2000" b="1" dirty="0" smtClean="0"/>
              <a:t>Basic Distributions</a:t>
            </a:r>
          </a:p>
          <a:p>
            <a:pPr marL="457200" indent="-457200">
              <a:buAutoNum type="arabicPeriod" startAt="3"/>
            </a:pPr>
            <a:r>
              <a:rPr lang="en-US" sz="2000" b="1" dirty="0" smtClean="0"/>
              <a:t>Basic Distribution Examples:</a:t>
            </a:r>
          </a:p>
          <a:p>
            <a:pPr marL="800100">
              <a:buFont typeface="+mj-lt"/>
              <a:buAutoNum type="alphaLcPeriod"/>
            </a:pPr>
            <a:r>
              <a:rPr lang="en-US" sz="1800" dirty="0" smtClean="0"/>
              <a:t>Speeding (2 scenarios)</a:t>
            </a:r>
          </a:p>
          <a:p>
            <a:pPr marL="800100">
              <a:buFont typeface="+mj-lt"/>
              <a:buAutoNum type="alphaLcPeriod"/>
            </a:pPr>
            <a:r>
              <a:rPr lang="en-US" sz="1800" dirty="0" smtClean="0"/>
              <a:t>Proof of Correction</a:t>
            </a:r>
          </a:p>
          <a:p>
            <a:pPr marL="800100">
              <a:buFont typeface="+mj-lt"/>
              <a:buAutoNum type="alphaLcPeriod"/>
            </a:pPr>
            <a:r>
              <a:rPr lang="en-US" sz="1800" dirty="0" smtClean="0"/>
              <a:t>Domestic Violence</a:t>
            </a:r>
          </a:p>
          <a:p>
            <a:pPr marL="690563" indent="-233363"/>
            <a:endParaRPr lang="en-US" sz="2000" dirty="0" smtClean="0"/>
          </a:p>
          <a:p>
            <a:pPr marL="457200" indent="-457200">
              <a:buAutoNum type="arabicPeriod"/>
            </a:pPr>
            <a:endParaRPr lang="en-US" sz="20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371600"/>
          </a:xfrm>
        </p:spPr>
        <p:txBody>
          <a:bodyPr/>
          <a:lstStyle/>
          <a:p>
            <a:pPr algn="ctr"/>
            <a:endParaRPr lang="en-US" sz="4800" dirty="0"/>
          </a:p>
        </p:txBody>
      </p:sp>
      <p:sp>
        <p:nvSpPr>
          <p:cNvPr id="8" name="Content Placeholder 7"/>
          <p:cNvSpPr>
            <a:spLocks noGrp="1"/>
          </p:cNvSpPr>
          <p:nvPr>
            <p:ph idx="1"/>
          </p:nvPr>
        </p:nvSpPr>
        <p:spPr>
          <a:xfrm>
            <a:off x="685800" y="1905001"/>
            <a:ext cx="8269288" cy="4227513"/>
          </a:xfrm>
        </p:spPr>
        <p:txBody>
          <a:bodyPr/>
          <a:lstStyle/>
          <a:p>
            <a:pPr>
              <a:buNone/>
            </a:pPr>
            <a:endParaRPr lang="en-US" dirty="0" smtClean="0"/>
          </a:p>
          <a:p>
            <a:pPr>
              <a:buNone/>
            </a:pPr>
            <a:endParaRPr lang="en-US" dirty="0" smtClean="0"/>
          </a:p>
          <a:p>
            <a:pPr>
              <a:buNone/>
            </a:pPr>
            <a:endParaRPr lang="en-US" dirty="0" smtClean="0"/>
          </a:p>
          <a:p>
            <a:endParaRPr lang="en-US" dirty="0" smtClean="0"/>
          </a:p>
          <a:p>
            <a:pPr>
              <a:buNone/>
            </a:pPr>
            <a:endParaRPr lang="en-US" sz="1000" dirty="0" smtClean="0"/>
          </a:p>
          <a:p>
            <a:pPr>
              <a:buNone/>
            </a:pPr>
            <a:endParaRPr lang="en-US" sz="1000" dirty="0" smtClean="0"/>
          </a:p>
          <a:p>
            <a:pPr>
              <a:buNone/>
            </a:pPr>
            <a:endParaRPr lang="en-US" sz="1000" dirty="0" smtClean="0"/>
          </a:p>
        </p:txBody>
      </p:sp>
      <p:sp>
        <p:nvSpPr>
          <p:cNvPr id="6" name="Slide Number Placeholder 5"/>
          <p:cNvSpPr>
            <a:spLocks noGrp="1"/>
          </p:cNvSpPr>
          <p:nvPr>
            <p:ph type="sldNum" sz="quarter" idx="12"/>
          </p:nvPr>
        </p:nvSpPr>
        <p:spPr/>
        <p:txBody>
          <a:bodyPr/>
          <a:lstStyle/>
          <a:p>
            <a:fld id="{CD02BB1F-1D6F-4064-ABB2-98B9D85B3A42}" type="slidenum">
              <a:rPr lang="en-US" smtClean="0"/>
              <a:pPr/>
              <a:t>20</a:t>
            </a:fld>
            <a:endParaRPr lang="en-US"/>
          </a:p>
        </p:txBody>
      </p:sp>
      <p:graphicFrame>
        <p:nvGraphicFramePr>
          <p:cNvPr id="14" name="Table 13"/>
          <p:cNvGraphicFramePr>
            <a:graphicFrameLocks noGrp="1"/>
          </p:cNvGraphicFramePr>
          <p:nvPr/>
        </p:nvGraphicFramePr>
        <p:xfrm>
          <a:off x="304800" y="228591"/>
          <a:ext cx="8610599" cy="6477008"/>
        </p:xfrm>
        <a:graphic>
          <a:graphicData uri="http://schemas.openxmlformats.org/drawingml/2006/table">
            <a:tbl>
              <a:tblPr/>
              <a:tblGrid>
                <a:gridCol w="290725"/>
                <a:gridCol w="1975221"/>
                <a:gridCol w="547247"/>
                <a:gridCol w="547247"/>
                <a:gridCol w="547247"/>
                <a:gridCol w="547247"/>
                <a:gridCol w="547247"/>
                <a:gridCol w="94059"/>
                <a:gridCol w="1616090"/>
                <a:gridCol w="513047"/>
                <a:gridCol w="171015"/>
                <a:gridCol w="1077394"/>
                <a:gridCol w="136813"/>
              </a:tblGrid>
              <a:tr h="690905">
                <a:tc gridSpan="13">
                  <a:txBody>
                    <a:bodyPr/>
                    <a:lstStyle/>
                    <a:p>
                      <a:pPr algn="ctr" fontAlgn="b"/>
                      <a:r>
                        <a:rPr lang="en-US" sz="2300" b="1" i="0" u="none" strike="noStrike" dirty="0">
                          <a:solidFill>
                            <a:srgbClr val="000000"/>
                          </a:solidFill>
                          <a:latin typeface="Calibri"/>
                        </a:rPr>
                        <a:t>Sample Calculation of Late Charge</a:t>
                      </a:r>
                    </a:p>
                  </a:txBody>
                  <a:tcPr marL="6048" marR="6048" marT="604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1664">
                <a:tc>
                  <a:txBody>
                    <a:bodyPr/>
                    <a:lstStyle/>
                    <a:p>
                      <a:pPr algn="r" fontAlgn="t"/>
                      <a:r>
                        <a:rPr lang="en-US" sz="1100" b="0" i="0" u="none" strike="noStrike">
                          <a:solidFill>
                            <a:srgbClr val="000000"/>
                          </a:solidFill>
                          <a:latin typeface="Calibri"/>
                        </a:rPr>
                        <a:t>1</a:t>
                      </a:r>
                    </a:p>
                  </a:txBody>
                  <a:tcPr marL="6048" marR="6048" marT="6048"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t"/>
                      <a:r>
                        <a:rPr lang="en-US" sz="1100" b="0" i="0" u="none" strike="noStrike" dirty="0">
                          <a:solidFill>
                            <a:srgbClr val="000000"/>
                          </a:solidFill>
                          <a:latin typeface="Calibri"/>
                        </a:rPr>
                        <a:t>Base fine</a:t>
                      </a:r>
                    </a:p>
                  </a:txBody>
                  <a:tcPr marL="6048" marR="6048" marT="6048" marB="0">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r" fontAlgn="b"/>
                      <a:r>
                        <a:rPr lang="en-US" sz="1100" b="0" i="0" u="none" strike="noStrike">
                          <a:solidFill>
                            <a:srgbClr val="000000"/>
                          </a:solidFill>
                          <a:latin typeface="Calibri"/>
                        </a:rPr>
                        <a:t> $        25.00 </a:t>
                      </a: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BE5F1"/>
                    </a:solidFill>
                  </a:tcPr>
                </a:tc>
              </a:tr>
              <a:tr h="301664">
                <a:tc>
                  <a:txBody>
                    <a:bodyPr/>
                    <a:lstStyle/>
                    <a:p>
                      <a:pPr algn="r" fontAlgn="t"/>
                      <a:r>
                        <a:rPr lang="en-US" sz="1100" b="0" i="0" u="none" strike="noStrike">
                          <a:solidFill>
                            <a:srgbClr val="000000"/>
                          </a:solidFill>
                          <a:latin typeface="Calibri"/>
                        </a:rPr>
                        <a:t>2</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4">
                  <a:txBody>
                    <a:bodyPr/>
                    <a:lstStyle/>
                    <a:p>
                      <a:pPr algn="l" fontAlgn="t"/>
                      <a:r>
                        <a:rPr lang="en-US" sz="1100" b="0" i="0" u="none" strike="noStrike">
                          <a:solidFill>
                            <a:srgbClr val="000000"/>
                          </a:solidFill>
                          <a:latin typeface="Calibri"/>
                        </a:rPr>
                        <a:t>Enhancement for one prior conviction</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dirty="0">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10.00</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 </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gridSpan="2">
                  <a:txBody>
                    <a:bodyPr/>
                    <a:lstStyle/>
                    <a:p>
                      <a:pPr algn="l" fontAlgn="b"/>
                      <a:r>
                        <a:rPr lang="en-US" sz="1100" b="1" i="0" u="none" strike="noStrike">
                          <a:solidFill>
                            <a:srgbClr val="000000"/>
                          </a:solidFill>
                          <a:latin typeface="Calibri"/>
                        </a:rPr>
                        <a:t>ENHANCED BASE FINE</a:t>
                      </a:r>
                    </a:p>
                  </a:txBody>
                  <a:tcPr marL="6048" marR="6048" marT="6048" marB="0" anchor="b">
                    <a:lnL>
                      <a:noFill/>
                    </a:lnL>
                    <a:lnR>
                      <a:noFill/>
                    </a:lnR>
                    <a:lnT>
                      <a:noFill/>
                    </a:lnT>
                    <a:lnB>
                      <a:noFill/>
                    </a:lnB>
                    <a:solidFill>
                      <a:srgbClr val="DBE5F1"/>
                    </a:solidFill>
                  </a:tcPr>
                </a:tc>
                <a:tc hMerge="1">
                  <a:txBody>
                    <a:bodyPr/>
                    <a:lstStyle/>
                    <a:p>
                      <a:endParaRPr lang="en-US"/>
                    </a:p>
                  </a:txBody>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 $        35.00 </a:t>
                      </a: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642251">
                <a:tc>
                  <a:txBody>
                    <a:bodyPr/>
                    <a:lstStyle/>
                    <a:p>
                      <a:pPr algn="r" fontAlgn="t"/>
                      <a:r>
                        <a:rPr lang="en-US" sz="1100" b="0" i="0" u="none" strike="noStrike">
                          <a:solidFill>
                            <a:srgbClr val="000000"/>
                          </a:solidFill>
                          <a:latin typeface="Calibri"/>
                        </a:rPr>
                        <a:t>3</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6">
                  <a:txBody>
                    <a:bodyPr/>
                    <a:lstStyle/>
                    <a:p>
                      <a:pPr algn="l" fontAlgn="t"/>
                      <a:r>
                        <a:rPr lang="en-US" sz="1100" b="0" i="0" u="none" strike="noStrike">
                          <a:solidFill>
                            <a:srgbClr val="000000"/>
                          </a:solidFill>
                          <a:latin typeface="Calibri"/>
                        </a:rPr>
                        <a:t>Additional penalties  ( PC 1464 and GC 70372,76000,76000.5, 76104.6 , and 76104.7)       </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b"/>
                      <a:r>
                        <a:rPr lang="en-US" sz="1100" b="0" i="0" u="none" strike="noStrike">
                          <a:solidFill>
                            <a:srgbClr val="000000"/>
                          </a:solidFill>
                          <a:latin typeface="Calibri"/>
                        </a:rPr>
                        <a:t> = $29 TIMES 4</a:t>
                      </a:r>
                    </a:p>
                  </a:txBody>
                  <a:tcPr marL="6048" marR="6048" marT="6048" marB="0" anchor="b">
                    <a:lnL>
                      <a:noFill/>
                    </a:lnL>
                    <a:lnR>
                      <a:noFill/>
                    </a:lnR>
                    <a:lnT>
                      <a:noFill/>
                    </a:lnT>
                    <a:lnB>
                      <a:noFill/>
                    </a:lnB>
                    <a:solidFill>
                      <a:srgbClr val="DBE5F1"/>
                    </a:solidFill>
                  </a:tcPr>
                </a:tc>
                <a:tc hMerge="1">
                  <a:txBody>
                    <a:bodyPr/>
                    <a:lstStyle/>
                    <a:p>
                      <a:endParaRPr lang="en-US"/>
                    </a:p>
                  </a:txBody>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116.00</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632519">
                <a:tc>
                  <a:txBody>
                    <a:bodyPr/>
                    <a:lstStyle/>
                    <a:p>
                      <a:pPr algn="r" fontAlgn="t"/>
                      <a:r>
                        <a:rPr lang="en-US" sz="1100" b="0" i="0" u="none" strike="noStrike">
                          <a:solidFill>
                            <a:srgbClr val="000000"/>
                          </a:solidFill>
                          <a:latin typeface="Calibri"/>
                        </a:rPr>
                        <a:t>4</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6">
                  <a:txBody>
                    <a:bodyPr/>
                    <a:lstStyle/>
                    <a:p>
                      <a:pPr algn="l" fontAlgn="t"/>
                      <a:r>
                        <a:rPr lang="en-US" sz="1100" b="0" i="0" u="none" strike="noStrike">
                          <a:solidFill>
                            <a:srgbClr val="000000"/>
                          </a:solidFill>
                          <a:latin typeface="Calibri"/>
                        </a:rPr>
                        <a:t>EMAT penalty for conviction of Vehicle Code violation (GC 76000.10(c)(1))</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dirty="0">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4.00</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 </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dirty="0">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1" i="0" u="none" strike="noStrike">
                          <a:solidFill>
                            <a:srgbClr val="000000"/>
                          </a:solidFill>
                          <a:latin typeface="Calibri"/>
                        </a:rPr>
                        <a:t>INITIAL PENALTY</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1" i="0" u="none" strike="noStrike">
                          <a:solidFill>
                            <a:srgbClr val="000000"/>
                          </a:solidFill>
                          <a:latin typeface="Calibri"/>
                        </a:rPr>
                        <a:t> $      155.00 </a:t>
                      </a: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289985">
                <a:tc>
                  <a:txBody>
                    <a:bodyPr/>
                    <a:lstStyle/>
                    <a:p>
                      <a:pPr algn="r" fontAlgn="t"/>
                      <a:r>
                        <a:rPr lang="en-US" sz="1100" b="0" i="0" u="none" strike="noStrike">
                          <a:solidFill>
                            <a:srgbClr val="000000"/>
                          </a:solidFill>
                          <a:latin typeface="Calibri"/>
                        </a:rPr>
                        <a:t> </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1"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5</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3">
                  <a:txBody>
                    <a:bodyPr/>
                    <a:lstStyle/>
                    <a:p>
                      <a:pPr algn="l" fontAlgn="t"/>
                      <a:r>
                        <a:rPr lang="en-US" sz="1100" b="0" i="0" u="none" strike="noStrike">
                          <a:solidFill>
                            <a:srgbClr val="000000"/>
                          </a:solidFill>
                          <a:latin typeface="Calibri"/>
                        </a:rPr>
                        <a:t>Night court assessment (VC 42006)</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1.00</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6</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5">
                  <a:txBody>
                    <a:bodyPr/>
                    <a:lstStyle/>
                    <a:p>
                      <a:pPr algn="l" fontAlgn="t"/>
                      <a:r>
                        <a:rPr lang="en-US" sz="1100" b="0" i="0" u="none" strike="noStrike">
                          <a:solidFill>
                            <a:srgbClr val="000000"/>
                          </a:solidFill>
                          <a:latin typeface="Calibri"/>
                        </a:rPr>
                        <a:t>Administrative assessment for maintaining</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 </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3">
                  <a:txBody>
                    <a:bodyPr/>
                    <a:lstStyle/>
                    <a:p>
                      <a:pPr algn="l" fontAlgn="t"/>
                      <a:r>
                        <a:rPr lang="en-US" sz="1100" b="0" i="0" u="none" strike="noStrike">
                          <a:solidFill>
                            <a:srgbClr val="000000"/>
                          </a:solidFill>
                          <a:latin typeface="Calibri"/>
                        </a:rPr>
                        <a:t>a record of priors (VC 40508.6)</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dirty="0">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10.00</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7</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3">
                  <a:txBody>
                    <a:bodyPr/>
                    <a:lstStyle/>
                    <a:p>
                      <a:pPr algn="l" fontAlgn="t"/>
                      <a:r>
                        <a:rPr lang="en-US" sz="1100" b="0" i="0" u="none" strike="noStrike">
                          <a:solidFill>
                            <a:srgbClr val="000000"/>
                          </a:solidFill>
                          <a:latin typeface="Calibri"/>
                        </a:rPr>
                        <a:t>Surcharge on base fine (PC 1465.7)</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7.00</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8</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4">
                  <a:txBody>
                    <a:bodyPr/>
                    <a:lstStyle/>
                    <a:p>
                      <a:pPr algn="l" fontAlgn="t"/>
                      <a:r>
                        <a:rPr lang="en-US" sz="1100" b="0" i="0" u="none" strike="noStrike">
                          <a:solidFill>
                            <a:srgbClr val="000000"/>
                          </a:solidFill>
                          <a:latin typeface="Calibri"/>
                        </a:rPr>
                        <a:t>Court operations assessment (PC 1465.8)</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40.00</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9</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gridSpan="4">
                  <a:txBody>
                    <a:bodyPr/>
                    <a:lstStyle/>
                    <a:p>
                      <a:pPr algn="l" fontAlgn="t"/>
                      <a:r>
                        <a:rPr lang="en-US" sz="1100" b="0" i="0" u="none" strike="noStrike">
                          <a:solidFill>
                            <a:srgbClr val="000000"/>
                          </a:solidFill>
                          <a:latin typeface="Calibri"/>
                        </a:rPr>
                        <a:t>Conviction assessment (GC 70373(a)(1))</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35.00</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0" i="0" u="none" strike="noStrike">
                          <a:solidFill>
                            <a:srgbClr val="000000"/>
                          </a:solidFill>
                          <a:latin typeface="Calibri"/>
                        </a:rPr>
                        <a:t> </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gridSpan="4">
                  <a:txBody>
                    <a:bodyPr/>
                    <a:lstStyle/>
                    <a:p>
                      <a:pPr algn="l" fontAlgn="t"/>
                      <a:r>
                        <a:rPr lang="en-US" sz="1100" b="1" i="0" u="none" strike="noStrike">
                          <a:solidFill>
                            <a:srgbClr val="000000"/>
                          </a:solidFill>
                          <a:latin typeface="Calibri"/>
                        </a:rPr>
                        <a:t>TOTAL DUE W/O LATE CHARGE</a:t>
                      </a:r>
                    </a:p>
                  </a:txBody>
                  <a:tcPr marL="6048" marR="6048" marT="6048" marB="0">
                    <a:lnL>
                      <a:noFill/>
                    </a:lnL>
                    <a:lnR>
                      <a:noFill/>
                    </a:lnR>
                    <a:lnT>
                      <a:noFill/>
                    </a:lnT>
                    <a:lnB>
                      <a:noFill/>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1" i="0" u="none" strike="noStrike">
                          <a:solidFill>
                            <a:srgbClr val="000000"/>
                          </a:solidFill>
                          <a:latin typeface="Calibri"/>
                        </a:rPr>
                        <a:t> $      248.00 </a:t>
                      </a: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289985">
                <a:tc>
                  <a:txBody>
                    <a:bodyPr/>
                    <a:lstStyle/>
                    <a:p>
                      <a:pPr algn="r" fontAlgn="t"/>
                      <a:r>
                        <a:rPr lang="en-US" sz="1100" b="0" i="0" u="none" strike="noStrike">
                          <a:solidFill>
                            <a:srgbClr val="000000"/>
                          </a:solidFill>
                          <a:latin typeface="Calibri"/>
                        </a:rPr>
                        <a:t> </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1"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01664">
                <a:tc>
                  <a:txBody>
                    <a:bodyPr/>
                    <a:lstStyle/>
                    <a:p>
                      <a:pPr algn="r" fontAlgn="t"/>
                      <a:r>
                        <a:rPr lang="en-US" sz="1100" b="1" i="0" u="none" strike="noStrike">
                          <a:solidFill>
                            <a:srgbClr val="000000"/>
                          </a:solidFill>
                          <a:latin typeface="Calibri"/>
                        </a:rPr>
                        <a:t>10</a:t>
                      </a:r>
                    </a:p>
                  </a:txBody>
                  <a:tcPr marL="6048" marR="6048" marT="6048" marB="0">
                    <a:lnL w="12700" cap="flat" cmpd="sng" algn="ctr">
                      <a:solidFill>
                        <a:srgbClr val="000000"/>
                      </a:solidFill>
                      <a:prstDash val="solid"/>
                      <a:round/>
                      <a:headEnd type="none" w="med" len="med"/>
                      <a:tailEnd type="none" w="med" len="med"/>
                    </a:lnL>
                    <a:lnR>
                      <a:noFill/>
                    </a:lnR>
                    <a:lnT>
                      <a:noFill/>
                    </a:lnT>
                    <a:lnB>
                      <a:noFill/>
                    </a:lnB>
                    <a:solidFill>
                      <a:srgbClr val="FFFF00"/>
                    </a:solidFill>
                  </a:tcPr>
                </a:tc>
                <a:tc>
                  <a:txBody>
                    <a:bodyPr/>
                    <a:lstStyle/>
                    <a:p>
                      <a:pPr algn="l" fontAlgn="t"/>
                      <a:r>
                        <a:rPr lang="en-US" sz="1100" b="1" i="0" u="none" strike="noStrike">
                          <a:solidFill>
                            <a:srgbClr val="000000"/>
                          </a:solidFill>
                          <a:latin typeface="Calibri"/>
                        </a:rPr>
                        <a:t>Late charge (VC 40310)</a:t>
                      </a:r>
                    </a:p>
                  </a:txBody>
                  <a:tcPr marL="6048" marR="6048" marT="6048" marB="0">
                    <a:lnL>
                      <a:noFill/>
                    </a:lnL>
                    <a:lnR>
                      <a:noFill/>
                    </a:lnR>
                    <a:lnT>
                      <a:noFill/>
                    </a:lnT>
                    <a:lnB>
                      <a:noFill/>
                    </a:lnB>
                    <a:solidFill>
                      <a:srgbClr val="FFFF00"/>
                    </a:solidFill>
                  </a:tcPr>
                </a:tc>
                <a:tc gridSpan="4">
                  <a:txBody>
                    <a:bodyPr/>
                    <a:lstStyle/>
                    <a:p>
                      <a:pPr algn="l" fontAlgn="t"/>
                      <a:r>
                        <a:rPr lang="en-US" sz="1100" b="1" i="0" u="none" strike="noStrike">
                          <a:solidFill>
                            <a:srgbClr val="000000"/>
                          </a:solidFill>
                          <a:latin typeface="Calibri"/>
                        </a:rPr>
                        <a:t>[50% of initial penalty]</a:t>
                      </a:r>
                    </a:p>
                  </a:txBody>
                  <a:tcPr marL="6048" marR="6048" marT="6048" marB="0">
                    <a:lnL>
                      <a:noFill/>
                    </a:lnL>
                    <a:lnR>
                      <a:noFill/>
                    </a:lnR>
                    <a:lnT>
                      <a:noFill/>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r>
                        <a:rPr lang="en-US" sz="1100" b="0" i="0" u="none" strike="noStrike">
                          <a:solidFill>
                            <a:srgbClr val="000000"/>
                          </a:solidFill>
                          <a:latin typeface="Calibri"/>
                        </a:rPr>
                        <a:t> </a:t>
                      </a:r>
                    </a:p>
                  </a:txBody>
                  <a:tcPr marL="6048" marR="6048" marT="6048" marB="0">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dirty="0">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dirty="0">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a:noFill/>
                    </a:lnB>
                    <a:solidFill>
                      <a:srgbClr val="DBE5F1"/>
                    </a:solidFill>
                  </a:tcPr>
                </a:tc>
                <a:tc>
                  <a:txBody>
                    <a:bodyPr/>
                    <a:lstStyle/>
                    <a:p>
                      <a:pPr algn="r" fontAlgn="b"/>
                      <a:r>
                        <a:rPr lang="en-US" sz="1100" b="1" i="0" u="none" strike="noStrike">
                          <a:solidFill>
                            <a:srgbClr val="000000"/>
                          </a:solidFill>
                          <a:latin typeface="Calibri"/>
                        </a:rPr>
                        <a:t>77.50</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a:noFill/>
                    </a:lnB>
                    <a:solidFill>
                      <a:srgbClr val="DBE5F1"/>
                    </a:solidFill>
                  </a:tcPr>
                </a:tc>
              </a:tr>
              <a:tr h="311395">
                <a:tc>
                  <a:txBody>
                    <a:bodyPr/>
                    <a:lstStyle/>
                    <a:p>
                      <a:pPr algn="l" fontAlgn="b"/>
                      <a:r>
                        <a:rPr lang="en-US" sz="1100" b="0" i="0" u="none" strike="noStrike">
                          <a:solidFill>
                            <a:srgbClr val="000000"/>
                          </a:solidFill>
                          <a:latin typeface="Calibri"/>
                        </a:rPr>
                        <a:t> </a:t>
                      </a:r>
                    </a:p>
                  </a:txBody>
                  <a:tcPr marL="6048" marR="6048" marT="6048"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700" b="0" i="0" u="none" strike="noStrike">
                          <a:solidFill>
                            <a:srgbClr val="000000"/>
                          </a:solidFill>
                          <a:latin typeface="Calibri"/>
                        </a:rPr>
                        <a:t> </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gridSpan="4">
                  <a:txBody>
                    <a:bodyPr/>
                    <a:lstStyle/>
                    <a:p>
                      <a:pPr algn="l" fontAlgn="b"/>
                      <a:r>
                        <a:rPr lang="en-US" sz="1100" b="1" i="0" u="none" strike="noStrike" dirty="0">
                          <a:solidFill>
                            <a:srgbClr val="000000"/>
                          </a:solidFill>
                          <a:latin typeface="Calibri"/>
                        </a:rPr>
                        <a:t>TOTAL DUE WITH LATE CHARGE</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a:solidFill>
                            <a:srgbClr val="000000"/>
                          </a:solidFill>
                          <a:latin typeface="Calibri"/>
                        </a:rPr>
                        <a:t> </a:t>
                      </a:r>
                    </a:p>
                  </a:txBody>
                  <a:tcPr marL="6048" marR="6048" marT="6048"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r" fontAlgn="b"/>
                      <a:r>
                        <a:rPr lang="en-US" sz="1100" b="1" i="0" u="none" strike="noStrike" dirty="0">
                          <a:solidFill>
                            <a:srgbClr val="000000"/>
                          </a:solidFill>
                          <a:latin typeface="Calibri"/>
                        </a:rPr>
                        <a:t> $      325.50 </a:t>
                      </a:r>
                    </a:p>
                  </a:txBody>
                  <a:tcPr marL="6048" marR="6048" marT="6048"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0"/>
            <a:ext cx="8534400" cy="1371600"/>
          </a:xfrm>
        </p:spPr>
        <p:txBody>
          <a:bodyPr/>
          <a:lstStyle/>
          <a:p>
            <a:pPr algn="ctr"/>
            <a:r>
              <a:rPr lang="en-US" sz="4800" dirty="0" smtClean="0"/>
              <a:t>Basic Distributions</a:t>
            </a:r>
            <a:endParaRPr lang="en-US" sz="4800" dirty="0"/>
          </a:p>
        </p:txBody>
      </p:sp>
      <p:sp>
        <p:nvSpPr>
          <p:cNvPr id="6" name="Content Placeholder 5"/>
          <p:cNvSpPr>
            <a:spLocks noGrp="1"/>
          </p:cNvSpPr>
          <p:nvPr>
            <p:ph idx="1"/>
          </p:nvPr>
        </p:nvSpPr>
        <p:spPr>
          <a:xfrm>
            <a:off x="304800" y="1981200"/>
            <a:ext cx="8574088" cy="4227513"/>
          </a:xfrm>
        </p:spPr>
        <p:txBody>
          <a:bodyPr/>
          <a:lstStyle/>
          <a:p>
            <a:r>
              <a:rPr lang="en-US" sz="3200" dirty="0" smtClean="0"/>
              <a:t>PC 1463.001 Is General Distribution Statute</a:t>
            </a:r>
          </a:p>
          <a:p>
            <a:endParaRPr lang="en-US" sz="1200" dirty="0" smtClean="0"/>
          </a:p>
          <a:p>
            <a:r>
              <a:rPr lang="en-US" sz="3200" dirty="0" smtClean="0"/>
              <a:t>Gather Information Needed to Prepare for Calculations and Distributions</a:t>
            </a:r>
          </a:p>
          <a:p>
            <a:endParaRPr lang="en-US" sz="1100" dirty="0" smtClean="0"/>
          </a:p>
          <a:p>
            <a:r>
              <a:rPr lang="en-US" sz="3200" dirty="0" smtClean="0"/>
              <a:t>Example Distribution Spreadsheets</a:t>
            </a:r>
          </a:p>
          <a:p>
            <a:endParaRPr lang="en-US" dirty="0"/>
          </a:p>
        </p:txBody>
      </p:sp>
      <p:sp>
        <p:nvSpPr>
          <p:cNvPr id="4" name="Slide Number Placeholder 3"/>
          <p:cNvSpPr>
            <a:spLocks noGrp="1"/>
          </p:cNvSpPr>
          <p:nvPr>
            <p:ph type="sldNum" sz="quarter" idx="12"/>
          </p:nvPr>
        </p:nvSpPr>
        <p:spPr/>
        <p:txBody>
          <a:bodyPr/>
          <a:lstStyle/>
          <a:p>
            <a:fld id="{ABAB9E0B-D1FB-4339-B0F2-A9BEA2E7D030}"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down)">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wipe(down)">
                                      <p:cBhvr>
                                        <p:cTn id="1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600" dirty="0" smtClean="0"/>
              <a:t>General Distribution Statute</a:t>
            </a:r>
            <a:endParaRPr lang="en-US" sz="4600" dirty="0"/>
          </a:p>
        </p:txBody>
      </p:sp>
      <p:sp>
        <p:nvSpPr>
          <p:cNvPr id="3" name="Content Placeholder 2"/>
          <p:cNvSpPr>
            <a:spLocks noGrp="1"/>
          </p:cNvSpPr>
          <p:nvPr>
            <p:ph idx="1"/>
          </p:nvPr>
        </p:nvSpPr>
        <p:spPr>
          <a:xfrm>
            <a:off x="228600" y="1524001"/>
            <a:ext cx="8726488" cy="4608514"/>
          </a:xfrm>
        </p:spPr>
        <p:txBody>
          <a:bodyPr/>
          <a:lstStyle/>
          <a:p>
            <a:r>
              <a:rPr lang="en-US" sz="2400" dirty="0" smtClean="0">
                <a:solidFill>
                  <a:srgbClr val="FFFF66"/>
                </a:solidFill>
              </a:rPr>
              <a:t>PC 1463.001 </a:t>
            </a:r>
            <a:r>
              <a:rPr lang="en-US" sz="2400" dirty="0" smtClean="0"/>
              <a:t>dictates monthly distribution of the fines, penalties, service charges, and allocations collected and deposited with the county:</a:t>
            </a:r>
          </a:p>
          <a:p>
            <a:pPr marL="914400" lvl="1" indent="-457200">
              <a:buFont typeface="+mj-lt"/>
              <a:buAutoNum type="arabicPeriod"/>
            </a:pPr>
            <a:r>
              <a:rPr lang="en-US" sz="2000" dirty="0" smtClean="0"/>
              <a:t>State and local penalties, special penalties, service charges, and allocations are transferred to proper funds.</a:t>
            </a:r>
          </a:p>
          <a:p>
            <a:pPr marL="914400" lvl="1" indent="-457200">
              <a:buFont typeface="+mj-lt"/>
              <a:buAutoNum type="arabicPeriod"/>
            </a:pPr>
            <a:r>
              <a:rPr lang="en-US" sz="2000" dirty="0" smtClean="0"/>
              <a:t>Base fines subject to specific distributions per other sections are distributed to the specified funds.</a:t>
            </a:r>
          </a:p>
          <a:p>
            <a:pPr marL="914400" lvl="1" indent="-457200">
              <a:buFont typeface="+mj-lt"/>
              <a:buAutoNum type="arabicPeriod"/>
            </a:pPr>
            <a:r>
              <a:rPr lang="en-US" sz="2000" dirty="0" smtClean="0"/>
              <a:t>Base fines not subject to specific distributions and from county arrests are distributed 100% to county.</a:t>
            </a:r>
          </a:p>
          <a:p>
            <a:pPr marL="914400" lvl="1" indent="-457200">
              <a:buFont typeface="+mj-lt"/>
              <a:buAutoNum type="arabicPeriod"/>
            </a:pPr>
            <a:r>
              <a:rPr lang="en-US" sz="2000" dirty="0" smtClean="0"/>
              <a:t>Base fines not subject to specific distributions and from city arrests are split between city and county pursuant to PC 1463.002.  </a:t>
            </a:r>
            <a:r>
              <a:rPr lang="en-US" sz="2000" dirty="0" smtClean="0"/>
              <a:t/>
            </a:r>
            <a:br>
              <a:rPr lang="en-US" sz="2000" dirty="0" smtClean="0"/>
            </a:br>
            <a:r>
              <a:rPr lang="en-US" sz="1800" dirty="0" smtClean="0">
                <a:solidFill>
                  <a:srgbClr val="FFFF66"/>
                </a:solidFill>
              </a:rPr>
              <a:t>See</a:t>
            </a:r>
            <a:r>
              <a:rPr lang="en-US" sz="2000" dirty="0" smtClean="0"/>
              <a:t> </a:t>
            </a:r>
            <a:r>
              <a:rPr lang="en-US" sz="1800" dirty="0" smtClean="0">
                <a:solidFill>
                  <a:srgbClr val="FFFF66"/>
                </a:solidFill>
              </a:rPr>
              <a:t>Appendix C</a:t>
            </a:r>
            <a:endParaRPr lang="en-US" sz="1800" dirty="0" smtClean="0">
              <a:solidFill>
                <a:srgbClr val="FFFF66"/>
              </a:solidFill>
            </a:endParaRPr>
          </a:p>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838200"/>
          </a:xfrm>
        </p:spPr>
        <p:txBody>
          <a:bodyPr/>
          <a:lstStyle/>
          <a:p>
            <a:pPr algn="ctr"/>
            <a:r>
              <a:rPr lang="en-US" sz="4400" dirty="0" smtClean="0"/>
              <a:t>Preparing for the Calculations</a:t>
            </a:r>
            <a:endParaRPr lang="en-US" sz="4400" dirty="0"/>
          </a:p>
        </p:txBody>
      </p:sp>
      <p:sp>
        <p:nvSpPr>
          <p:cNvPr id="3" name="Content Placeholder 2"/>
          <p:cNvSpPr>
            <a:spLocks noGrp="1"/>
          </p:cNvSpPr>
          <p:nvPr>
            <p:ph idx="1"/>
          </p:nvPr>
        </p:nvSpPr>
        <p:spPr>
          <a:xfrm>
            <a:off x="533400" y="1371599"/>
            <a:ext cx="8153400" cy="4760915"/>
          </a:xfrm>
        </p:spPr>
        <p:txBody>
          <a:bodyPr/>
          <a:lstStyle/>
          <a:p>
            <a:pPr>
              <a:buNone/>
            </a:pPr>
            <a:r>
              <a:rPr lang="en-US" sz="2800" dirty="0" smtClean="0"/>
              <a:t>1. </a:t>
            </a:r>
            <a:r>
              <a:rPr lang="en-US" sz="2800" dirty="0" smtClean="0">
                <a:solidFill>
                  <a:srgbClr val="F8F8F8"/>
                </a:solidFill>
              </a:rPr>
              <a:t>Gather Information </a:t>
            </a:r>
            <a:r>
              <a:rPr lang="en-US" sz="2800" dirty="0" smtClean="0">
                <a:solidFill>
                  <a:srgbClr val="FFFF66"/>
                </a:solidFill>
              </a:rPr>
              <a:t>(from the case management system/case file) </a:t>
            </a:r>
            <a:r>
              <a:rPr lang="en-US" sz="2800" dirty="0" smtClean="0">
                <a:solidFill>
                  <a:srgbClr val="F8F8F8"/>
                </a:solidFill>
              </a:rPr>
              <a:t>including:</a:t>
            </a:r>
          </a:p>
          <a:p>
            <a:pPr lvl="1" indent="-338138"/>
            <a:r>
              <a:rPr lang="en-US" sz="2400" dirty="0" smtClean="0"/>
              <a:t>Code violations</a:t>
            </a:r>
          </a:p>
          <a:p>
            <a:pPr lvl="1" indent="-338138"/>
            <a:r>
              <a:rPr lang="en-US" sz="2400" dirty="0" smtClean="0"/>
              <a:t>Violation date and conviction date</a:t>
            </a:r>
          </a:p>
          <a:p>
            <a:pPr lvl="1" indent="-338138"/>
            <a:r>
              <a:rPr lang="en-US" sz="2400" dirty="0" smtClean="0"/>
              <a:t>Disposition on each count (conviction, dismissed, traffic school)</a:t>
            </a:r>
          </a:p>
          <a:p>
            <a:pPr lvl="1" indent="-338138"/>
            <a:r>
              <a:rPr lang="en-US" sz="2400" dirty="0" smtClean="0"/>
              <a:t>Prior violations</a:t>
            </a:r>
          </a:p>
          <a:p>
            <a:pPr lvl="1" indent="-338138"/>
            <a:r>
              <a:rPr lang="en-US" sz="2400" dirty="0" smtClean="0"/>
              <a:t>Base fine and enhancements </a:t>
            </a:r>
            <a:r>
              <a:rPr lang="en-US" sz="2400" dirty="0" smtClean="0">
                <a:solidFill>
                  <a:srgbClr val="FFFF66"/>
                </a:solidFill>
              </a:rPr>
              <a:t>for total base fine</a:t>
            </a:r>
            <a:endParaRPr lang="en-US" sz="2400" dirty="0" smtClean="0"/>
          </a:p>
          <a:p>
            <a:pPr lvl="1" indent="-338138"/>
            <a:r>
              <a:rPr lang="en-US" sz="2400" dirty="0" smtClean="0"/>
              <a:t>Arresting agency</a:t>
            </a:r>
          </a:p>
          <a:p>
            <a:pPr lvl="1">
              <a:buNone/>
            </a:pPr>
            <a:endParaRPr lang="en-US" sz="2400" dirty="0" smtClean="0"/>
          </a:p>
          <a:p>
            <a:pPr lvl="2"/>
            <a:endParaRPr lang="en-US" sz="2000" dirty="0" smtClean="0"/>
          </a:p>
          <a:p>
            <a:pPr>
              <a:buNone/>
            </a:pPr>
            <a:endParaRPr lang="en-US" dirty="0" smtClean="0"/>
          </a:p>
          <a:p>
            <a:pPr>
              <a:buNone/>
            </a:pPr>
            <a:endParaRPr lang="en-US" dirty="0" smtClean="0"/>
          </a:p>
          <a:p>
            <a:pPr>
              <a:buNone/>
            </a:pPr>
            <a:endParaRPr lang="en-US" sz="3200" dirty="0" smtClean="0">
              <a:solidFill>
                <a:srgbClr val="FF0000"/>
              </a:solidFill>
            </a:endParaRPr>
          </a:p>
          <a:p>
            <a:pPr>
              <a:buNone/>
            </a:pPr>
            <a:endParaRPr lang="en-US" sz="3200" dirty="0" smtClean="0"/>
          </a:p>
          <a:p>
            <a:pPr>
              <a:buNone/>
            </a:pPr>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838200"/>
          </a:xfrm>
        </p:spPr>
        <p:txBody>
          <a:bodyPr/>
          <a:lstStyle/>
          <a:p>
            <a:pPr algn="ctr"/>
            <a:r>
              <a:rPr lang="en-US" sz="4400" dirty="0" smtClean="0"/>
              <a:t>Preparing for the Calculations</a:t>
            </a:r>
            <a:endParaRPr lang="en-US" sz="4400" dirty="0"/>
          </a:p>
        </p:txBody>
      </p:sp>
      <p:sp>
        <p:nvSpPr>
          <p:cNvPr id="3" name="Content Placeholder 2"/>
          <p:cNvSpPr>
            <a:spLocks noGrp="1"/>
          </p:cNvSpPr>
          <p:nvPr>
            <p:ph idx="1"/>
          </p:nvPr>
        </p:nvSpPr>
        <p:spPr>
          <a:xfrm>
            <a:off x="457200" y="1219200"/>
            <a:ext cx="8497888" cy="4913315"/>
          </a:xfrm>
        </p:spPr>
        <p:txBody>
          <a:bodyPr/>
          <a:lstStyle/>
          <a:p>
            <a:pPr>
              <a:buNone/>
            </a:pPr>
            <a:r>
              <a:rPr lang="en-US" sz="2800" dirty="0" smtClean="0"/>
              <a:t>2. </a:t>
            </a:r>
            <a:r>
              <a:rPr lang="en-US" sz="2800" dirty="0" smtClean="0">
                <a:solidFill>
                  <a:srgbClr val="F8F8F8"/>
                </a:solidFill>
              </a:rPr>
              <a:t>Obtain County Board of Supervisors resolutions</a:t>
            </a:r>
            <a:r>
              <a:rPr lang="en-US" sz="2800" dirty="0" smtClean="0"/>
              <a:t> for the following penalties and assessments,</a:t>
            </a:r>
            <a:r>
              <a:rPr lang="en-US" sz="2800" dirty="0" smtClean="0">
                <a:solidFill>
                  <a:schemeClr val="accent6">
                    <a:lumMod val="40000"/>
                    <a:lumOff val="60000"/>
                  </a:schemeClr>
                </a:solidFill>
              </a:rPr>
              <a:t> </a:t>
            </a:r>
            <a:r>
              <a:rPr lang="en-US" sz="2800" dirty="0" smtClean="0">
                <a:solidFill>
                  <a:srgbClr val="FFFF66"/>
                </a:solidFill>
              </a:rPr>
              <a:t>if applicable</a:t>
            </a:r>
            <a:r>
              <a:rPr lang="en-US" sz="2800" dirty="0" smtClean="0"/>
              <a:t>:</a:t>
            </a:r>
          </a:p>
          <a:p>
            <a:pPr marL="574675" indent="-234950"/>
            <a:r>
              <a:rPr lang="en-US" sz="2000" dirty="0" smtClean="0">
                <a:solidFill>
                  <a:srgbClr val="F8F8F8"/>
                </a:solidFill>
              </a:rPr>
              <a:t>GC 76000 – County Penalty of $7 per 10</a:t>
            </a:r>
          </a:p>
          <a:p>
            <a:pPr marL="574675" indent="-234950"/>
            <a:r>
              <a:rPr lang="en-US" sz="2000" dirty="0" smtClean="0">
                <a:solidFill>
                  <a:srgbClr val="F8F8F8"/>
                </a:solidFill>
              </a:rPr>
              <a:t>GC 76000.5 – EMS Additional Penalty of $2 per 10</a:t>
            </a:r>
          </a:p>
          <a:p>
            <a:pPr marL="574675" indent="-234950"/>
            <a:r>
              <a:rPr lang="en-US" sz="2000" dirty="0" smtClean="0">
                <a:solidFill>
                  <a:srgbClr val="F8F8F8"/>
                </a:solidFill>
              </a:rPr>
              <a:t>PC 1463.13 – Alcohol &amp; Drug Assessment (up to $150)</a:t>
            </a:r>
          </a:p>
          <a:p>
            <a:pPr marL="574675" indent="-234950"/>
            <a:r>
              <a:rPr lang="en-US" sz="2000" dirty="0" smtClean="0">
                <a:solidFill>
                  <a:srgbClr val="F8F8F8"/>
                </a:solidFill>
              </a:rPr>
              <a:t>PC 1463.16 – DUI Program Special Account ($50)</a:t>
            </a:r>
          </a:p>
          <a:p>
            <a:pPr marL="574675" indent="-234950"/>
            <a:r>
              <a:rPr lang="en-US" sz="2000" dirty="0" smtClean="0">
                <a:solidFill>
                  <a:srgbClr val="F8F8F8"/>
                </a:solidFill>
              </a:rPr>
              <a:t>PC 1463.18 – DUI Indemnity Allocation ($20)</a:t>
            </a:r>
          </a:p>
          <a:p>
            <a:pPr marL="574675" indent="-234950"/>
            <a:r>
              <a:rPr lang="en-US" sz="2000" dirty="0" smtClean="0">
                <a:solidFill>
                  <a:srgbClr val="F8F8F8"/>
                </a:solidFill>
              </a:rPr>
              <a:t>PC 1463.14(b) – DUI Lab Test Penalty (up to $50)</a:t>
            </a:r>
          </a:p>
          <a:p>
            <a:pPr marL="574675" indent="-234950"/>
            <a:r>
              <a:rPr lang="en-US" sz="2000" dirty="0" smtClean="0">
                <a:solidFill>
                  <a:srgbClr val="F8F8F8"/>
                </a:solidFill>
              </a:rPr>
              <a:t>PC 1202.4(l) – County Collection Fee (up to 10% of Restitution fine)</a:t>
            </a:r>
          </a:p>
          <a:p>
            <a:pPr marL="574675" indent="-234950"/>
            <a:r>
              <a:rPr lang="en-US" sz="2000" dirty="0" smtClean="0">
                <a:solidFill>
                  <a:srgbClr val="F8F8F8"/>
                </a:solidFill>
              </a:rPr>
              <a:t>PC 1205(e)	 – Installment or Accounts Receivable Fee (Actual Costs or up to $30)</a:t>
            </a:r>
          </a:p>
          <a:p>
            <a:endParaRPr lang="en-US" sz="2400" dirty="0" smtClean="0">
              <a:solidFill>
                <a:schemeClr val="accent4">
                  <a:lumMod val="20000"/>
                  <a:lumOff val="80000"/>
                </a:schemeClr>
              </a:solidFill>
            </a:endParaRPr>
          </a:p>
          <a:p>
            <a:endParaRPr lang="en-US" sz="3600" dirty="0" smtClean="0">
              <a:solidFill>
                <a:schemeClr val="accent4">
                  <a:lumMod val="20000"/>
                  <a:lumOff val="80000"/>
                </a:schemeClr>
              </a:solidFill>
            </a:endParaRPr>
          </a:p>
          <a:p>
            <a:endParaRPr lang="en-US" sz="3200" dirty="0">
              <a:solidFill>
                <a:schemeClr val="accent4">
                  <a:lumMod val="20000"/>
                  <a:lumOff val="80000"/>
                </a:schemeClr>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838200"/>
          </a:xfrm>
        </p:spPr>
        <p:txBody>
          <a:bodyPr/>
          <a:lstStyle/>
          <a:p>
            <a:pPr algn="ctr"/>
            <a:r>
              <a:rPr lang="en-US" sz="4400" dirty="0" smtClean="0"/>
              <a:t>Preparing for the Calculations</a:t>
            </a:r>
            <a:endParaRPr lang="en-US" sz="4400" dirty="0"/>
          </a:p>
        </p:txBody>
      </p:sp>
      <p:sp>
        <p:nvSpPr>
          <p:cNvPr id="3" name="Content Placeholder 2"/>
          <p:cNvSpPr>
            <a:spLocks noGrp="1"/>
          </p:cNvSpPr>
          <p:nvPr>
            <p:ph idx="1"/>
          </p:nvPr>
        </p:nvSpPr>
        <p:spPr>
          <a:xfrm>
            <a:off x="304800" y="1219200"/>
            <a:ext cx="8497888" cy="4913314"/>
          </a:xfrm>
        </p:spPr>
        <p:txBody>
          <a:bodyPr/>
          <a:lstStyle/>
          <a:p>
            <a:pPr lvl="1" indent="-742950">
              <a:buNone/>
            </a:pPr>
            <a:r>
              <a:rPr lang="en-US" sz="2400" dirty="0" smtClean="0"/>
              <a:t>3. </a:t>
            </a:r>
            <a:r>
              <a:rPr lang="en-US" sz="2800" dirty="0" smtClean="0"/>
              <a:t>Determine </a:t>
            </a:r>
            <a:r>
              <a:rPr lang="en-US" sz="2800" dirty="0" smtClean="0">
                <a:solidFill>
                  <a:srgbClr val="FFFF66"/>
                </a:solidFill>
              </a:rPr>
              <a:t>Other Distribution Factors </a:t>
            </a:r>
            <a:r>
              <a:rPr lang="en-US" sz="2800" dirty="0" smtClean="0"/>
              <a:t>such as:</a:t>
            </a:r>
          </a:p>
          <a:p>
            <a:pPr marL="574675" lvl="1" indent="-234950">
              <a:buClr>
                <a:schemeClr val="tx1"/>
              </a:buClr>
            </a:pPr>
            <a:r>
              <a:rPr lang="en-US" sz="2400" dirty="0" smtClean="0"/>
              <a:t>Case-specific</a:t>
            </a:r>
          </a:p>
          <a:p>
            <a:pPr marL="914400" lvl="1" indent="-339725">
              <a:buClr>
                <a:schemeClr val="tx1"/>
              </a:buClr>
            </a:pPr>
            <a:r>
              <a:rPr lang="en-US" sz="2000" dirty="0" smtClean="0"/>
              <a:t>Standard or Top-Down total fine</a:t>
            </a:r>
          </a:p>
          <a:p>
            <a:pPr marL="914400" lvl="1" indent="-339725">
              <a:buClr>
                <a:schemeClr val="tx1"/>
              </a:buClr>
            </a:pPr>
            <a:r>
              <a:rPr lang="en-US" sz="2000" dirty="0" smtClean="0"/>
              <a:t>Installment payments </a:t>
            </a:r>
            <a:r>
              <a:rPr lang="en-US" sz="2000" dirty="0" smtClean="0">
                <a:solidFill>
                  <a:srgbClr val="FFFF66"/>
                </a:solidFill>
              </a:rPr>
              <a:t>(PC 1205d – installment fee)</a:t>
            </a:r>
          </a:p>
          <a:p>
            <a:pPr marL="574675" indent="-234950">
              <a:buClr>
                <a:schemeClr val="tx1"/>
              </a:buClr>
            </a:pPr>
            <a:r>
              <a:rPr lang="en-US" sz="2400" dirty="0" smtClean="0"/>
              <a:t>Court-specific</a:t>
            </a:r>
          </a:p>
          <a:p>
            <a:pPr marL="914400" lvl="2" indent="-339725">
              <a:buClr>
                <a:schemeClr val="tx1"/>
              </a:buClr>
            </a:pPr>
            <a:r>
              <a:rPr lang="en-US" sz="2000" dirty="0" smtClean="0"/>
              <a:t> Court administrative fee on </a:t>
            </a:r>
            <a:r>
              <a:rPr lang="en-US" sz="2000" u="sng" dirty="0" smtClean="0">
                <a:solidFill>
                  <a:srgbClr val="FFFF66"/>
                </a:solidFill>
              </a:rPr>
              <a:t>subsequent</a:t>
            </a:r>
            <a:r>
              <a:rPr lang="en-US" sz="2000" dirty="0" smtClean="0"/>
              <a:t> convictions of VC violations </a:t>
            </a:r>
            <a:r>
              <a:rPr lang="en-US" sz="2000" dirty="0" smtClean="0">
                <a:solidFill>
                  <a:srgbClr val="FFFF66"/>
                </a:solidFill>
              </a:rPr>
              <a:t>(VC 40508.6 (a) = up to $10)</a:t>
            </a:r>
          </a:p>
          <a:p>
            <a:pPr marL="914400" indent="-339725">
              <a:buClr>
                <a:schemeClr val="tx1"/>
              </a:buClr>
            </a:pPr>
            <a:r>
              <a:rPr lang="en-US" sz="2000" dirty="0" smtClean="0"/>
              <a:t>Status of indebtedness </a:t>
            </a:r>
            <a:r>
              <a:rPr lang="en-US" sz="2000" dirty="0" smtClean="0">
                <a:solidFill>
                  <a:srgbClr val="FFFF66"/>
                </a:solidFill>
              </a:rPr>
              <a:t>(effects GC 76100 LCCF)</a:t>
            </a:r>
          </a:p>
          <a:p>
            <a:pPr>
              <a:buNone/>
            </a:pPr>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2590800"/>
          </a:xfrm>
        </p:spPr>
        <p:txBody>
          <a:bodyPr/>
          <a:lstStyle/>
          <a:p>
            <a:r>
              <a:rPr lang="en-US" dirty="0" smtClean="0"/>
              <a:t>Distribution Spreadsheets </a:t>
            </a:r>
            <a:br>
              <a:rPr lang="en-US" dirty="0" smtClean="0"/>
            </a:br>
            <a:r>
              <a:rPr lang="en-US" sz="4800" dirty="0" smtClean="0"/>
              <a:t>Used by IAS Audits</a:t>
            </a:r>
            <a:endParaRPr lang="en-US" sz="4800" dirty="0"/>
          </a:p>
        </p:txBody>
      </p:sp>
      <p:sp>
        <p:nvSpPr>
          <p:cNvPr id="3" name="Subtitle 2"/>
          <p:cNvSpPr>
            <a:spLocks noGrp="1"/>
          </p:cNvSpPr>
          <p:nvPr>
            <p:ph type="subTitle" idx="1"/>
          </p:nvPr>
        </p:nvSpPr>
        <p:spPr>
          <a:xfrm>
            <a:off x="838200" y="3733800"/>
            <a:ext cx="7543800" cy="2057400"/>
          </a:xfrm>
        </p:spPr>
        <p:txBody>
          <a:bodyPr/>
          <a:lstStyle/>
          <a:p>
            <a:pPr algn="l"/>
            <a:r>
              <a:rPr lang="en-US" sz="2000" dirty="0" smtClean="0"/>
              <a:t>Disclaimer: All spreadsheets have been updated to reflect what we believe are the statutes in effect as of </a:t>
            </a:r>
            <a:r>
              <a:rPr lang="en-US" sz="2000" dirty="0" smtClean="0">
                <a:solidFill>
                  <a:srgbClr val="FFFF66"/>
                </a:solidFill>
              </a:rPr>
              <a:t>TODAY.</a:t>
            </a:r>
            <a:r>
              <a:rPr lang="en-US" sz="2000" dirty="0" smtClean="0">
                <a:solidFill>
                  <a:srgbClr val="FF0000"/>
                </a:solidFill>
              </a:rPr>
              <a:t>  </a:t>
            </a:r>
            <a:r>
              <a:rPr lang="en-US" sz="2000" dirty="0" smtClean="0"/>
              <a:t>Thus, they are subject to change based on laws that are effective subsequent to today’s training.  When using the spreadsheets, be sure the fines, penalties, and fees reflect the statutes in effect for the period being reviewed.</a:t>
            </a:r>
            <a:endParaRPr lang="en-US" sz="2000" dirty="0"/>
          </a:p>
        </p:txBody>
      </p:sp>
      <p:sp>
        <p:nvSpPr>
          <p:cNvPr id="5" name="Slide Number Placeholder 4"/>
          <p:cNvSpPr>
            <a:spLocks noGrp="1"/>
          </p:cNvSpPr>
          <p:nvPr>
            <p:ph type="sldNum" sz="quarter" idx="4"/>
          </p:nvPr>
        </p:nvSpPr>
        <p:spPr>
          <a:xfrm>
            <a:off x="6858000" y="6248400"/>
            <a:ext cx="1905000" cy="457200"/>
          </a:xfrm>
        </p:spPr>
        <p:txBody>
          <a:bodyPr/>
          <a:lstStyle/>
          <a:p>
            <a:fld id="{EBE7665E-A054-426B-90B4-86C8DC2CDF0F}" type="slidenum">
              <a:rPr lang="en-US" smtClean="0">
                <a:solidFill>
                  <a:schemeClr val="accent3">
                    <a:lumMod val="20000"/>
                    <a:lumOff val="80000"/>
                  </a:schemeClr>
                </a:solidFill>
              </a:rPr>
              <a:pPr/>
              <a:t>26</a:t>
            </a:fld>
            <a:endParaRPr lang="en-US">
              <a:solidFill>
                <a:schemeClr val="accent3">
                  <a:lumMod val="20000"/>
                  <a:lumOff val="8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143000"/>
          </a:xfrm>
        </p:spPr>
        <p:txBody>
          <a:bodyPr/>
          <a:lstStyle/>
          <a:p>
            <a:pPr algn="ctr"/>
            <a:r>
              <a:rPr lang="en-US" sz="4800" dirty="0" smtClean="0"/>
              <a:t>Distribution Spreadsheets</a:t>
            </a:r>
            <a:r>
              <a:rPr lang="en-US" dirty="0" smtClean="0"/>
              <a:t> </a:t>
            </a:r>
            <a:endParaRPr lang="en-US" dirty="0"/>
          </a:p>
        </p:txBody>
      </p:sp>
      <p:sp>
        <p:nvSpPr>
          <p:cNvPr id="3" name="Content Placeholder 2"/>
          <p:cNvSpPr>
            <a:spLocks noGrp="1"/>
          </p:cNvSpPr>
          <p:nvPr>
            <p:ph idx="1"/>
          </p:nvPr>
        </p:nvSpPr>
        <p:spPr>
          <a:xfrm>
            <a:off x="381000" y="1600200"/>
            <a:ext cx="8497888" cy="4532314"/>
          </a:xfrm>
        </p:spPr>
        <p:txBody>
          <a:bodyPr/>
          <a:lstStyle/>
          <a:p>
            <a:pPr marL="404813" indent="-404813"/>
            <a:r>
              <a:rPr lang="en-US" sz="3200" dirty="0" smtClean="0"/>
              <a:t>Speeding Bail Forfeiture</a:t>
            </a:r>
          </a:p>
          <a:p>
            <a:pPr marL="796925" indent="-392113"/>
            <a:r>
              <a:rPr lang="en-US" sz="2400" dirty="0" smtClean="0"/>
              <a:t>#1 County arrest, Prior Violation (DEMO)</a:t>
            </a:r>
          </a:p>
          <a:p>
            <a:pPr marL="796925" indent="-392113"/>
            <a:r>
              <a:rPr lang="en-US" sz="2400" dirty="0" smtClean="0"/>
              <a:t>#2 City arrest, Odd base fine</a:t>
            </a:r>
          </a:p>
          <a:p>
            <a:pPr marL="404813" indent="-404813"/>
            <a:r>
              <a:rPr lang="en-US" sz="3200" dirty="0" smtClean="0"/>
              <a:t>Proof of Correction </a:t>
            </a:r>
          </a:p>
          <a:p>
            <a:pPr marL="404813" indent="-404813"/>
            <a:r>
              <a:rPr lang="en-US" sz="3200" dirty="0" smtClean="0"/>
              <a:t>Domestic Violence</a:t>
            </a:r>
            <a:endParaRPr lang="en-US" sz="32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534400" cy="3886200"/>
          </a:xfrm>
        </p:spPr>
        <p:txBody>
          <a:bodyPr/>
          <a:lstStyle/>
          <a:p>
            <a:pPr algn="ctr"/>
            <a:r>
              <a:rPr lang="en-US" sz="4800" dirty="0" smtClean="0"/>
              <a:t>Speeding Bail Forfeiture </a:t>
            </a:r>
            <a:br>
              <a:rPr lang="en-US" sz="4800" dirty="0" smtClean="0"/>
            </a:br>
            <a:r>
              <a:rPr lang="en-US" sz="4800" dirty="0" smtClean="0"/>
              <a:t>Spreadsheet</a:t>
            </a:r>
            <a:br>
              <a:rPr lang="en-US" sz="4800" dirty="0" smtClean="0"/>
            </a:br>
            <a:r>
              <a:rPr lang="en-US" sz="4000" dirty="0" smtClean="0"/>
              <a:t/>
            </a:r>
            <a:br>
              <a:rPr lang="en-US" sz="4000" dirty="0" smtClean="0"/>
            </a:br>
            <a:r>
              <a:rPr lang="en-US" sz="3200" dirty="0" smtClean="0"/>
              <a:t>Case Example #1</a:t>
            </a:r>
            <a:r>
              <a:rPr lang="en-US" sz="4400" dirty="0" smtClean="0"/>
              <a:t/>
            </a:r>
            <a:br>
              <a:rPr lang="en-US" sz="4400" dirty="0" smtClean="0"/>
            </a:br>
            <a:r>
              <a:rPr lang="en-US" sz="2400" dirty="0" smtClean="0"/>
              <a:t/>
            </a:r>
            <a:br>
              <a:rPr lang="en-US" sz="2400" dirty="0" smtClean="0"/>
            </a:br>
            <a:r>
              <a:rPr lang="en-US" sz="2400" dirty="0" smtClean="0"/>
              <a:t>County Arrest</a:t>
            </a:r>
            <a:br>
              <a:rPr lang="en-US" sz="2400" dirty="0" smtClean="0"/>
            </a:br>
            <a:r>
              <a:rPr lang="en-US" sz="2400" dirty="0" smtClean="0"/>
              <a:t>Even Base Fine</a:t>
            </a:r>
            <a:br>
              <a:rPr lang="en-US" sz="2400" dirty="0" smtClean="0"/>
            </a:br>
            <a:r>
              <a:rPr lang="en-US" sz="2400" dirty="0" smtClean="0"/>
              <a:t>Prior VC Violation</a:t>
            </a:r>
            <a:br>
              <a:rPr lang="en-US" sz="2400" dirty="0" smtClean="0"/>
            </a:br>
            <a:endParaRPr lang="en-US" sz="2400" dirty="0"/>
          </a:p>
        </p:txBody>
      </p:sp>
      <p:sp>
        <p:nvSpPr>
          <p:cNvPr id="11" name="Content Placeholder 10"/>
          <p:cNvSpPr>
            <a:spLocks noGrp="1"/>
          </p:cNvSpPr>
          <p:nvPr>
            <p:ph idx="1"/>
          </p:nvPr>
        </p:nvSpPr>
        <p:spPr>
          <a:xfrm>
            <a:off x="228600" y="4724400"/>
            <a:ext cx="8726488" cy="1066799"/>
          </a:xfrm>
        </p:spPr>
        <p:txBody>
          <a:bodyPr/>
          <a:lstStyle/>
          <a:p>
            <a:pPr algn="ctr">
              <a:buNone/>
            </a:pPr>
            <a:r>
              <a:rPr lang="en-US" sz="2800" b="1" dirty="0" smtClean="0">
                <a:solidFill>
                  <a:srgbClr val="FFFF66"/>
                </a:solidFill>
              </a:rPr>
              <a:t>WATCH OUT FOR:  </a:t>
            </a:r>
            <a:r>
              <a:rPr lang="en-US" sz="2800" i="1" dirty="0" smtClean="0"/>
              <a:t>NOT correctly applying enhancement for priors and 2% state court automation</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1371600"/>
          </a:xfrm>
        </p:spPr>
        <p:txBody>
          <a:bodyPr/>
          <a:lstStyle/>
          <a:p>
            <a:pPr algn="ctr"/>
            <a:r>
              <a:rPr lang="en-US" sz="4400" dirty="0" smtClean="0"/>
              <a:t>Information for Speeding</a:t>
            </a:r>
            <a:br>
              <a:rPr lang="en-US" sz="4400" dirty="0" smtClean="0"/>
            </a:br>
            <a:r>
              <a:rPr lang="en-US" sz="4400" dirty="0" smtClean="0"/>
              <a:t>Case Example #1</a:t>
            </a:r>
            <a:endParaRPr lang="en-US" sz="4400" dirty="0"/>
          </a:p>
        </p:txBody>
      </p:sp>
      <p:sp>
        <p:nvSpPr>
          <p:cNvPr id="3" name="Content Placeholder 2"/>
          <p:cNvSpPr>
            <a:spLocks noGrp="1"/>
          </p:cNvSpPr>
          <p:nvPr>
            <p:ph idx="1"/>
          </p:nvPr>
        </p:nvSpPr>
        <p:spPr>
          <a:xfrm>
            <a:off x="762000" y="1828800"/>
            <a:ext cx="7659688" cy="4227513"/>
          </a:xfrm>
        </p:spPr>
        <p:txBody>
          <a:bodyPr/>
          <a:lstStyle/>
          <a:p>
            <a:pPr>
              <a:buNone/>
            </a:pPr>
            <a:r>
              <a:rPr lang="en-US" sz="2400" b="1" dirty="0" smtClean="0"/>
              <a:t>Case Information</a:t>
            </a:r>
            <a:r>
              <a:rPr lang="en-US" sz="2400" dirty="0" smtClean="0"/>
              <a:t>:</a:t>
            </a:r>
          </a:p>
          <a:p>
            <a:r>
              <a:rPr lang="en-US" sz="2000" dirty="0" smtClean="0"/>
              <a:t>Violation Date = 1/10/2013</a:t>
            </a:r>
          </a:p>
          <a:p>
            <a:r>
              <a:rPr lang="en-US" sz="2000" dirty="0" smtClean="0"/>
              <a:t>Disposition Date = 2/10/2013</a:t>
            </a:r>
          </a:p>
          <a:p>
            <a:r>
              <a:rPr lang="en-US" sz="2000" dirty="0" smtClean="0"/>
              <a:t>Arresting Agency = County Sherriff</a:t>
            </a:r>
          </a:p>
          <a:p>
            <a:pPr lvl="1"/>
            <a:r>
              <a:rPr lang="en-US" sz="1600" dirty="0" smtClean="0"/>
              <a:t>% Split between County and City (Refer to PC 1463.002)</a:t>
            </a:r>
          </a:p>
          <a:p>
            <a:r>
              <a:rPr lang="en-US" sz="2000" dirty="0" smtClean="0"/>
              <a:t>Violation = VC 22349(a) 16-25 Over 65 MPH</a:t>
            </a:r>
          </a:p>
          <a:p>
            <a:r>
              <a:rPr lang="en-US" sz="2000" dirty="0" smtClean="0"/>
              <a:t>Violation Type = Infraction</a:t>
            </a:r>
          </a:p>
          <a:p>
            <a:r>
              <a:rPr lang="en-US" sz="2000" dirty="0" smtClean="0"/>
              <a:t>Disposition = Bail Forfeiture</a:t>
            </a:r>
          </a:p>
          <a:p>
            <a:r>
              <a:rPr lang="en-US" sz="2000" dirty="0" smtClean="0"/>
              <a:t>Prior VC Conviction = 1</a:t>
            </a:r>
          </a:p>
          <a:p>
            <a:r>
              <a:rPr lang="en-US" sz="2000" dirty="0" smtClean="0"/>
              <a:t>UB&amp;PS = $70 Base Fine</a:t>
            </a:r>
          </a:p>
          <a:p>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685800"/>
          </a:xfrm>
        </p:spPr>
        <p:txBody>
          <a:bodyPr/>
          <a:lstStyle/>
          <a:p>
            <a:pPr algn="ctr"/>
            <a:r>
              <a:rPr lang="en-US" sz="4800" dirty="0" smtClean="0"/>
              <a:t>Terms</a:t>
            </a:r>
            <a:endParaRPr lang="en-US" sz="4800" dirty="0"/>
          </a:p>
        </p:txBody>
      </p:sp>
      <p:sp>
        <p:nvSpPr>
          <p:cNvPr id="3" name="Content Placeholder 2"/>
          <p:cNvSpPr>
            <a:spLocks noGrp="1"/>
          </p:cNvSpPr>
          <p:nvPr>
            <p:ph idx="1"/>
          </p:nvPr>
        </p:nvSpPr>
        <p:spPr>
          <a:xfrm>
            <a:off x="304800" y="1295400"/>
            <a:ext cx="8574088" cy="4837115"/>
          </a:xfrm>
        </p:spPr>
        <p:txBody>
          <a:bodyPr/>
          <a:lstStyle/>
          <a:p>
            <a:pPr marL="0" indent="0">
              <a:buNone/>
            </a:pPr>
            <a:r>
              <a:rPr lang="en-US" sz="2400" dirty="0" smtClean="0">
                <a:solidFill>
                  <a:srgbClr val="FFFF66"/>
                </a:solidFill>
              </a:rPr>
              <a:t>Refer to the Uniform Bail and Penalty Schedules (UB&amp;PS) starting on page iii.</a:t>
            </a:r>
          </a:p>
          <a:p>
            <a:pPr>
              <a:buNone/>
            </a:pPr>
            <a:endParaRPr lang="en-US" sz="1800" dirty="0" smtClean="0">
              <a:solidFill>
                <a:srgbClr val="FFFF66"/>
              </a:solidFill>
            </a:endParaRPr>
          </a:p>
          <a:p>
            <a:pPr marL="0" indent="0">
              <a:buNone/>
            </a:pPr>
            <a:r>
              <a:rPr lang="en-US" sz="2800" b="1" dirty="0" smtClean="0"/>
              <a:t>Misdemeanor:</a:t>
            </a:r>
            <a:r>
              <a:rPr lang="en-US" sz="2800" dirty="0" smtClean="0"/>
              <a:t>  </a:t>
            </a:r>
            <a:r>
              <a:rPr lang="en-US" sz="2200" dirty="0" smtClean="0"/>
              <a:t>A </a:t>
            </a:r>
            <a:r>
              <a:rPr lang="en-US" sz="2400" dirty="0" smtClean="0"/>
              <a:t>crime punishable, at the discretion of the court, by </a:t>
            </a:r>
            <a:r>
              <a:rPr lang="en-US" sz="2400" dirty="0" smtClean="0">
                <a:solidFill>
                  <a:srgbClr val="FFFF66"/>
                </a:solidFill>
              </a:rPr>
              <a:t>imprisonment in a county jail</a:t>
            </a:r>
            <a:r>
              <a:rPr lang="en-US" sz="2400" dirty="0" smtClean="0"/>
              <a:t> for a period of no longer than 6 months </a:t>
            </a:r>
            <a:r>
              <a:rPr lang="en-US" sz="2400" dirty="0" smtClean="0">
                <a:solidFill>
                  <a:srgbClr val="FFFF66"/>
                </a:solidFill>
              </a:rPr>
              <a:t>or by a fine</a:t>
            </a:r>
            <a:r>
              <a:rPr lang="en-US" sz="2400" dirty="0" smtClean="0">
                <a:solidFill>
                  <a:srgbClr val="F8F8F8"/>
                </a:solidFill>
              </a:rPr>
              <a:t> </a:t>
            </a:r>
            <a:r>
              <a:rPr lang="en-US" sz="2400" dirty="0" smtClean="0"/>
              <a:t>not exceeding $1,000 or by both (PC section 19)</a:t>
            </a:r>
          </a:p>
          <a:p>
            <a:pPr marL="0" indent="0">
              <a:buNone/>
            </a:pPr>
            <a:r>
              <a:rPr lang="en-US" sz="2800" b="1" dirty="0" smtClean="0"/>
              <a:t>Infraction:</a:t>
            </a:r>
            <a:r>
              <a:rPr lang="en-US" sz="2400" dirty="0" smtClean="0"/>
              <a:t>  </a:t>
            </a:r>
            <a:r>
              <a:rPr lang="en-US" sz="2200" dirty="0" smtClean="0"/>
              <a:t>A </a:t>
            </a:r>
            <a:r>
              <a:rPr lang="en-US" sz="2400" dirty="0" smtClean="0"/>
              <a:t>violation of a law </a:t>
            </a:r>
            <a:r>
              <a:rPr lang="en-US" sz="2400" dirty="0" smtClean="0">
                <a:solidFill>
                  <a:srgbClr val="FFFF66"/>
                </a:solidFill>
              </a:rPr>
              <a:t>not punishable by imprisonment</a:t>
            </a:r>
            <a:r>
              <a:rPr lang="en-US" sz="2400" dirty="0" smtClean="0"/>
              <a:t> but </a:t>
            </a:r>
            <a:r>
              <a:rPr lang="en-US" sz="2400" dirty="0" smtClean="0">
                <a:solidFill>
                  <a:srgbClr val="FFFF66"/>
                </a:solidFill>
              </a:rPr>
              <a:t>by a fine</a:t>
            </a:r>
            <a:r>
              <a:rPr lang="en-US" sz="2400" dirty="0" smtClean="0"/>
              <a:t> generally not exceeding $100 for violations of the Vehicle Code (VC section 42001) or $250 for violations of other codes (PC section 19.8)</a:t>
            </a:r>
          </a:p>
        </p:txBody>
      </p:sp>
      <p:sp>
        <p:nvSpPr>
          <p:cNvPr id="6" name="Slide Number Placeholder 5"/>
          <p:cNvSpPr>
            <a:spLocks noGrp="1"/>
          </p:cNvSpPr>
          <p:nvPr>
            <p:ph type="sldNum" sz="quarter" idx="12"/>
          </p:nvPr>
        </p:nvSpPr>
        <p:spPr/>
        <p:txBody>
          <a:bodyPr/>
          <a:lstStyle/>
          <a:p>
            <a:fld id="{CD02BB1F-1D6F-4064-ABB2-98B9D85B3A42}"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lstStyle/>
          <a:p>
            <a:pPr algn="ctr"/>
            <a:r>
              <a:rPr lang="en-US" sz="4400" dirty="0" smtClean="0"/>
              <a:t>Information for Speeding</a:t>
            </a:r>
            <a:br>
              <a:rPr lang="en-US" sz="4400" dirty="0" smtClean="0"/>
            </a:br>
            <a:r>
              <a:rPr lang="en-US" sz="4400" dirty="0" smtClean="0"/>
              <a:t>Case Example #1</a:t>
            </a:r>
            <a:endParaRPr lang="en-US" sz="4400" dirty="0"/>
          </a:p>
        </p:txBody>
      </p:sp>
      <p:sp>
        <p:nvSpPr>
          <p:cNvPr id="3" name="Content Placeholder 2"/>
          <p:cNvSpPr>
            <a:spLocks noGrp="1"/>
          </p:cNvSpPr>
          <p:nvPr>
            <p:ph idx="1"/>
          </p:nvPr>
        </p:nvSpPr>
        <p:spPr>
          <a:xfrm>
            <a:off x="685800" y="1524000"/>
            <a:ext cx="7543800" cy="4837113"/>
          </a:xfrm>
        </p:spPr>
        <p:txBody>
          <a:bodyPr/>
          <a:lstStyle/>
          <a:p>
            <a:pPr>
              <a:buNone/>
            </a:pPr>
            <a:r>
              <a:rPr lang="en-US" sz="2400" b="1" dirty="0" smtClean="0"/>
              <a:t>Local BOS Penalties:</a:t>
            </a:r>
          </a:p>
          <a:p>
            <a:r>
              <a:rPr lang="en-US" sz="1800" dirty="0" smtClean="0"/>
              <a:t>LCCF = $2</a:t>
            </a:r>
          </a:p>
          <a:p>
            <a:r>
              <a:rPr lang="en-US" sz="1800" dirty="0" smtClean="0"/>
              <a:t>LCJF = $2</a:t>
            </a:r>
          </a:p>
          <a:p>
            <a:r>
              <a:rPr lang="en-US" sz="1800" dirty="0" smtClean="0"/>
              <a:t>EMS = $1</a:t>
            </a:r>
          </a:p>
          <a:p>
            <a:r>
              <a:rPr lang="en-US" sz="1800" dirty="0" smtClean="0"/>
              <a:t>DNA = $1</a:t>
            </a:r>
          </a:p>
          <a:p>
            <a:r>
              <a:rPr lang="en-US" sz="1800" dirty="0" smtClean="0"/>
              <a:t>Auto Fingerprint = $1</a:t>
            </a:r>
          </a:p>
          <a:p>
            <a:r>
              <a:rPr lang="en-US" sz="1800" dirty="0" smtClean="0"/>
              <a:t>Additional EMS = $2</a:t>
            </a:r>
          </a:p>
          <a:p>
            <a:pPr>
              <a:buNone/>
            </a:pPr>
            <a:r>
              <a:rPr lang="en-US" sz="2400" b="1" dirty="0" smtClean="0"/>
              <a:t>Court Fees:</a:t>
            </a:r>
          </a:p>
          <a:p>
            <a:r>
              <a:rPr lang="en-US" sz="1800" dirty="0" smtClean="0"/>
              <a:t>DMV Administrative Fee = $10</a:t>
            </a:r>
          </a:p>
          <a:p>
            <a:r>
              <a:rPr lang="en-US" sz="1800" dirty="0" smtClean="0"/>
              <a:t>Night Court Fee = $1</a:t>
            </a:r>
          </a:p>
          <a:p>
            <a:pPr>
              <a:buNone/>
            </a:pPr>
            <a:r>
              <a:rPr lang="en-US" sz="2400" b="1" dirty="0" smtClean="0"/>
              <a:t>Court Distributions:  </a:t>
            </a:r>
            <a:r>
              <a:rPr lang="en-US" sz="1800" dirty="0" smtClean="0"/>
              <a:t>Entered on spreadsheet from court CMS </a:t>
            </a:r>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534400" cy="1371600"/>
          </a:xfrm>
        </p:spPr>
        <p:txBody>
          <a:bodyPr/>
          <a:lstStyle/>
          <a:p>
            <a:pPr algn="ctr"/>
            <a:endParaRPr lang="en-US" sz="4400" dirty="0"/>
          </a:p>
        </p:txBody>
      </p:sp>
      <p:sp>
        <p:nvSpPr>
          <p:cNvPr id="5" name="Slide Number Placeholder 4"/>
          <p:cNvSpPr>
            <a:spLocks noGrp="1"/>
          </p:cNvSpPr>
          <p:nvPr>
            <p:ph type="sldNum" sz="quarter" idx="12"/>
          </p:nvPr>
        </p:nvSpPr>
        <p:spPr/>
        <p:txBody>
          <a:bodyPr/>
          <a:lstStyle/>
          <a:p>
            <a:fld id="{AA227681-1438-459A-AF32-8F280AA76810}" type="slidenum">
              <a:rPr lang="en-US" smtClean="0"/>
              <a:pPr/>
              <a:t>31</a:t>
            </a:fld>
            <a:endParaRPr lang="en-US"/>
          </a:p>
        </p:txBody>
      </p:sp>
      <p:graphicFrame>
        <p:nvGraphicFramePr>
          <p:cNvPr id="151554" name="Object 2"/>
          <p:cNvGraphicFramePr>
            <a:graphicFrameLocks noChangeAspect="1"/>
          </p:cNvGraphicFramePr>
          <p:nvPr/>
        </p:nvGraphicFramePr>
        <p:xfrm>
          <a:off x="152400" y="61543"/>
          <a:ext cx="8839200" cy="6674781"/>
        </p:xfrm>
        <a:graphic>
          <a:graphicData uri="http://schemas.openxmlformats.org/presentationml/2006/ole">
            <mc:AlternateContent xmlns:mc="http://schemas.openxmlformats.org/markup-compatibility/2006">
              <mc:Choice xmlns:v="urn:schemas-microsoft-com:vml" Requires="v">
                <p:oleObj spid="_x0000_s151556" name="Worksheet" r:id="rId4" imgW="11972925" imgH="9448800" progId="Excel.Sheet.8">
                  <p:link updateAutomatic="1"/>
                </p:oleObj>
              </mc:Choice>
              <mc:Fallback>
                <p:oleObj name="Worksheet" r:id="rId4" imgW="11972925" imgH="9448800"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61543"/>
                        <a:ext cx="8839200" cy="6674781"/>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32</a:t>
            </a:fld>
            <a:endParaRPr lang="en-US"/>
          </a:p>
        </p:txBody>
      </p:sp>
      <p:graphicFrame>
        <p:nvGraphicFramePr>
          <p:cNvPr id="98308" name="Object 4"/>
          <p:cNvGraphicFramePr>
            <a:graphicFrameLocks noChangeAspect="1"/>
          </p:cNvGraphicFramePr>
          <p:nvPr/>
        </p:nvGraphicFramePr>
        <p:xfrm>
          <a:off x="155575" y="90488"/>
          <a:ext cx="8831263" cy="6675437"/>
        </p:xfrm>
        <a:graphic>
          <a:graphicData uri="http://schemas.openxmlformats.org/presentationml/2006/ole">
            <mc:AlternateContent xmlns:mc="http://schemas.openxmlformats.org/markup-compatibility/2006">
              <mc:Choice xmlns:v="urn:schemas-microsoft-com:vml" Requires="v">
                <p:oleObj spid="_x0000_s98310" name="Worksheet" r:id="rId4" imgW="11972925" imgH="9906000" progId="Excel.Sheet.8">
                  <p:link updateAutomatic="1"/>
                </p:oleObj>
              </mc:Choice>
              <mc:Fallback>
                <p:oleObj name="Worksheet" r:id="rId4" imgW="11972925" imgH="9906000" progId="Excel.Sheet.8">
                  <p:link updateAutomatic="1"/>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575" y="90488"/>
                        <a:ext cx="8831263" cy="66754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590800"/>
            <a:ext cx="8534400" cy="1371600"/>
          </a:xfrm>
        </p:spPr>
        <p:txBody>
          <a:bodyPr/>
          <a:lstStyle/>
          <a:p>
            <a:pPr algn="ctr"/>
            <a:r>
              <a:rPr lang="en-US" sz="4800" dirty="0" smtClean="0"/>
              <a:t>Speeding Bail Forfeiture </a:t>
            </a:r>
            <a:br>
              <a:rPr lang="en-US" sz="4800" dirty="0" smtClean="0"/>
            </a:br>
            <a:r>
              <a:rPr lang="en-US" sz="4800" dirty="0" smtClean="0"/>
              <a:t>Spreadsheet</a:t>
            </a:r>
            <a:r>
              <a:rPr lang="en-US" sz="4400" dirty="0" smtClean="0"/>
              <a:t/>
            </a:r>
            <a:br>
              <a:rPr lang="en-US" sz="4400" dirty="0" smtClean="0"/>
            </a:br>
            <a:r>
              <a:rPr lang="en-US" sz="4400" dirty="0" smtClean="0"/>
              <a:t/>
            </a:r>
            <a:br>
              <a:rPr lang="en-US" sz="4400" dirty="0" smtClean="0"/>
            </a:br>
            <a:r>
              <a:rPr lang="en-US" sz="3200" dirty="0" smtClean="0"/>
              <a:t>City Arrest</a:t>
            </a:r>
            <a:br>
              <a:rPr lang="en-US" sz="3200" dirty="0" smtClean="0"/>
            </a:br>
            <a:r>
              <a:rPr lang="en-US" sz="3200" dirty="0" smtClean="0"/>
              <a:t>Odd Base Fine</a:t>
            </a:r>
            <a:endParaRPr lang="en-US" sz="3200" dirty="0"/>
          </a:p>
        </p:txBody>
      </p:sp>
      <p:sp>
        <p:nvSpPr>
          <p:cNvPr id="11" name="Content Placeholder 10"/>
          <p:cNvSpPr>
            <a:spLocks noGrp="1"/>
          </p:cNvSpPr>
          <p:nvPr>
            <p:ph idx="1"/>
          </p:nvPr>
        </p:nvSpPr>
        <p:spPr>
          <a:xfrm>
            <a:off x="228600" y="4419600"/>
            <a:ext cx="8726488" cy="1066799"/>
          </a:xfrm>
        </p:spPr>
        <p:txBody>
          <a:bodyPr/>
          <a:lstStyle/>
          <a:p>
            <a:pPr algn="ctr">
              <a:buNone/>
            </a:pPr>
            <a:r>
              <a:rPr lang="en-US" sz="2800" b="1" dirty="0" smtClean="0">
                <a:solidFill>
                  <a:srgbClr val="FFFF66"/>
                </a:solidFill>
              </a:rPr>
              <a:t>WATCH OUT FOR:  </a:t>
            </a:r>
            <a:r>
              <a:rPr lang="en-US" sz="2800" i="1" dirty="0" smtClean="0"/>
              <a:t>Round up base fine for penalties, but NOT for 20% surcharge </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34</a:t>
            </a:fld>
            <a:endParaRPr lang="en-US"/>
          </a:p>
        </p:txBody>
      </p:sp>
      <p:graphicFrame>
        <p:nvGraphicFramePr>
          <p:cNvPr id="99334" name="Object 6"/>
          <p:cNvGraphicFramePr>
            <a:graphicFrameLocks noChangeAspect="1"/>
          </p:cNvGraphicFramePr>
          <p:nvPr/>
        </p:nvGraphicFramePr>
        <p:xfrm>
          <a:off x="152400" y="84971"/>
          <a:ext cx="8839200" cy="6686793"/>
        </p:xfrm>
        <a:graphic>
          <a:graphicData uri="http://schemas.openxmlformats.org/presentationml/2006/ole">
            <mc:AlternateContent xmlns:mc="http://schemas.openxmlformats.org/markup-compatibility/2006">
              <mc:Choice xmlns:v="urn:schemas-microsoft-com:vml" Requires="v">
                <p:oleObj spid="_x0000_s99336" name="Worksheet" r:id="rId4" imgW="12249150" imgH="9772701" progId="Excel.Sheet.8">
                  <p:link updateAutomatic="1"/>
                </p:oleObj>
              </mc:Choice>
              <mc:Fallback>
                <p:oleObj name="Worksheet" r:id="rId4" imgW="12249150" imgH="9772701" progId="Excel.Sheet.8">
                  <p:link updateAutomatic="1"/>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84971"/>
                        <a:ext cx="8839200" cy="668679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590800"/>
            <a:ext cx="8534400" cy="1371600"/>
          </a:xfrm>
        </p:spPr>
        <p:txBody>
          <a:bodyPr/>
          <a:lstStyle/>
          <a:p>
            <a:pPr algn="ctr"/>
            <a:r>
              <a:rPr lang="en-US" sz="4800" dirty="0" smtClean="0"/>
              <a:t>Proof of Correction </a:t>
            </a:r>
            <a:br>
              <a:rPr lang="en-US" sz="4800" dirty="0" smtClean="0"/>
            </a:br>
            <a:r>
              <a:rPr lang="en-US" sz="4800" dirty="0" smtClean="0"/>
              <a:t>Spreadsheet</a:t>
            </a:r>
            <a:r>
              <a:rPr lang="en-US" sz="4400" dirty="0" smtClean="0"/>
              <a:t/>
            </a:r>
            <a:br>
              <a:rPr lang="en-US" sz="4400" dirty="0" smtClean="0"/>
            </a:br>
            <a:r>
              <a:rPr lang="en-US" sz="4400" dirty="0" smtClean="0"/>
              <a:t/>
            </a:r>
            <a:br>
              <a:rPr lang="en-US" sz="4400" dirty="0" smtClean="0"/>
            </a:br>
            <a:r>
              <a:rPr lang="en-US" sz="3200" dirty="0" smtClean="0"/>
              <a:t>City Arrest</a:t>
            </a:r>
            <a:endParaRPr lang="en-US" sz="3200" dirty="0"/>
          </a:p>
        </p:txBody>
      </p:sp>
      <p:sp>
        <p:nvSpPr>
          <p:cNvPr id="11" name="Content Placeholder 10"/>
          <p:cNvSpPr>
            <a:spLocks noGrp="1"/>
          </p:cNvSpPr>
          <p:nvPr>
            <p:ph idx="1"/>
          </p:nvPr>
        </p:nvSpPr>
        <p:spPr>
          <a:xfrm>
            <a:off x="304800" y="4419600"/>
            <a:ext cx="8650288" cy="1066799"/>
          </a:xfrm>
        </p:spPr>
        <p:txBody>
          <a:bodyPr/>
          <a:lstStyle/>
          <a:p>
            <a:pPr algn="ctr">
              <a:buNone/>
            </a:pPr>
            <a:r>
              <a:rPr lang="en-US" sz="2800" b="1" dirty="0" smtClean="0">
                <a:solidFill>
                  <a:srgbClr val="FFFF66"/>
                </a:solidFill>
              </a:rPr>
              <a:t>WATCH OUT FOR:  </a:t>
            </a:r>
            <a:r>
              <a:rPr lang="en-US" sz="2800" i="1" dirty="0" smtClean="0"/>
              <a:t>The arresting agency for proper distribution of the 33% portion of the first $10</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36</a:t>
            </a:fld>
            <a:endParaRPr lang="en-US"/>
          </a:p>
        </p:txBody>
      </p:sp>
      <p:graphicFrame>
        <p:nvGraphicFramePr>
          <p:cNvPr id="101387" name="Object 11"/>
          <p:cNvGraphicFramePr>
            <a:graphicFrameLocks noChangeAspect="1"/>
          </p:cNvGraphicFramePr>
          <p:nvPr/>
        </p:nvGraphicFramePr>
        <p:xfrm>
          <a:off x="201613" y="609600"/>
          <a:ext cx="8739187" cy="5334000"/>
        </p:xfrm>
        <a:graphic>
          <a:graphicData uri="http://schemas.openxmlformats.org/presentationml/2006/ole">
            <mc:AlternateContent xmlns:mc="http://schemas.openxmlformats.org/markup-compatibility/2006">
              <mc:Choice xmlns:v="urn:schemas-microsoft-com:vml" Requires="v">
                <p:oleObj spid="_x0000_s101389" name="Worksheet" r:id="rId4" imgW="11049000" imgH="5400650" progId="Excel.Sheet.8">
                  <p:link updateAutomatic="1"/>
                </p:oleObj>
              </mc:Choice>
              <mc:Fallback>
                <p:oleObj name="Worksheet" r:id="rId4" imgW="11049000" imgH="5400650" progId="Excel.Sheet.8">
                  <p:link updateAutomatic="1"/>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613" y="609600"/>
                        <a:ext cx="8739187" cy="53340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590800"/>
            <a:ext cx="8534400" cy="1371600"/>
          </a:xfrm>
        </p:spPr>
        <p:txBody>
          <a:bodyPr/>
          <a:lstStyle/>
          <a:p>
            <a:pPr algn="ctr"/>
            <a:r>
              <a:rPr lang="en-US" sz="4800" dirty="0" smtClean="0"/>
              <a:t>Domestic Violence </a:t>
            </a:r>
            <a:br>
              <a:rPr lang="en-US" sz="4800" dirty="0" smtClean="0"/>
            </a:br>
            <a:r>
              <a:rPr lang="en-US" sz="4800" dirty="0" smtClean="0"/>
              <a:t>Spreadsheet</a:t>
            </a:r>
            <a:br>
              <a:rPr lang="en-US" sz="4800" dirty="0" smtClean="0"/>
            </a:br>
            <a:r>
              <a:rPr lang="en-US" sz="4400" dirty="0" smtClean="0"/>
              <a:t/>
            </a:r>
            <a:br>
              <a:rPr lang="en-US" sz="4400" dirty="0" smtClean="0"/>
            </a:br>
            <a:r>
              <a:rPr lang="en-US" sz="3200" dirty="0" smtClean="0"/>
              <a:t>Case after 2013 Legislative Updates</a:t>
            </a:r>
            <a:endParaRPr lang="en-US" sz="3200" dirty="0"/>
          </a:p>
        </p:txBody>
      </p:sp>
      <p:sp>
        <p:nvSpPr>
          <p:cNvPr id="11" name="Content Placeholder 10"/>
          <p:cNvSpPr>
            <a:spLocks noGrp="1"/>
          </p:cNvSpPr>
          <p:nvPr>
            <p:ph idx="1"/>
          </p:nvPr>
        </p:nvSpPr>
        <p:spPr>
          <a:xfrm>
            <a:off x="304800" y="4419600"/>
            <a:ext cx="8650288" cy="1066799"/>
          </a:xfrm>
        </p:spPr>
        <p:txBody>
          <a:bodyPr/>
          <a:lstStyle/>
          <a:p>
            <a:pPr algn="ctr">
              <a:buNone/>
            </a:pPr>
            <a:r>
              <a:rPr lang="en-US" sz="2800" b="1" dirty="0" smtClean="0">
                <a:solidFill>
                  <a:srgbClr val="FFFF66"/>
                </a:solidFill>
              </a:rPr>
              <a:t>WATCH OUT FOR:  </a:t>
            </a:r>
            <a:r>
              <a:rPr lang="en-US" sz="2800" i="1" dirty="0" smtClean="0"/>
              <a:t>The case’s violation date and conviction date for correct statutory assessments</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38</a:t>
            </a:fld>
            <a:endParaRPr lang="en-US"/>
          </a:p>
        </p:txBody>
      </p:sp>
      <p:graphicFrame>
        <p:nvGraphicFramePr>
          <p:cNvPr id="152579" name="Object 3"/>
          <p:cNvGraphicFramePr>
            <a:graphicFrameLocks noChangeAspect="1"/>
          </p:cNvGraphicFramePr>
          <p:nvPr/>
        </p:nvGraphicFramePr>
        <p:xfrm>
          <a:off x="180370" y="533400"/>
          <a:ext cx="8783258" cy="5562599"/>
        </p:xfrm>
        <a:graphic>
          <a:graphicData uri="http://schemas.openxmlformats.org/presentationml/2006/ole">
            <mc:AlternateContent xmlns:mc="http://schemas.openxmlformats.org/markup-compatibility/2006">
              <mc:Choice xmlns:v="urn:schemas-microsoft-com:vml" Requires="v">
                <p:oleObj spid="_x0000_s152581" name="Worksheet" r:id="rId4" imgW="11687175" imgH="7096150" progId="Excel.Sheet.8">
                  <p:link updateAutomatic="1"/>
                </p:oleObj>
              </mc:Choice>
              <mc:Fallback>
                <p:oleObj name="Worksheet" r:id="rId4" imgW="11687175" imgH="7096150" progId="Excel.Sheet.8">
                  <p:link updateAutomatic="1"/>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70" y="533400"/>
                        <a:ext cx="8783258" cy="55625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839200" cy="1066800"/>
          </a:xfrm>
        </p:spPr>
        <p:txBody>
          <a:bodyPr/>
          <a:lstStyle/>
          <a:p>
            <a:pPr algn="ctr"/>
            <a:r>
              <a:rPr lang="en-US" sz="4800" dirty="0" smtClean="0"/>
              <a:t>BREAKOUT SESSION 2 </a:t>
            </a:r>
            <a:r>
              <a:rPr lang="en-US" sz="4600" dirty="0" smtClean="0"/>
              <a:t/>
            </a:r>
            <a:br>
              <a:rPr lang="en-US" sz="4600" dirty="0" smtClean="0"/>
            </a:br>
            <a:r>
              <a:rPr lang="en-US" sz="4600" dirty="0" smtClean="0"/>
              <a:t>Recap</a:t>
            </a:r>
            <a:endParaRPr lang="en-US" sz="4600" dirty="0"/>
          </a:p>
        </p:txBody>
      </p:sp>
      <p:sp>
        <p:nvSpPr>
          <p:cNvPr id="3" name="Content Placeholder 2"/>
          <p:cNvSpPr>
            <a:spLocks noGrp="1"/>
          </p:cNvSpPr>
          <p:nvPr>
            <p:ph idx="1"/>
          </p:nvPr>
        </p:nvSpPr>
        <p:spPr>
          <a:xfrm>
            <a:off x="381000" y="1905000"/>
            <a:ext cx="8382000" cy="4456115"/>
          </a:xfrm>
        </p:spPr>
        <p:txBody>
          <a:bodyPr/>
          <a:lstStyle/>
          <a:p>
            <a:pPr marL="457200" indent="-457200">
              <a:buNone/>
            </a:pPr>
            <a:r>
              <a:rPr lang="en-US" sz="2000" b="1" dirty="0" smtClean="0"/>
              <a:t>Covered the Following:</a:t>
            </a:r>
          </a:p>
          <a:p>
            <a:pPr marL="457200" indent="-457200">
              <a:buAutoNum type="arabicPeriod"/>
            </a:pPr>
            <a:r>
              <a:rPr lang="en-US" sz="2000" b="1" dirty="0" smtClean="0"/>
              <a:t>Terms – Misdemeanor and Infraction Offenses</a:t>
            </a:r>
          </a:p>
          <a:p>
            <a:pPr marL="457200" indent="-457200">
              <a:buAutoNum type="arabicPeriod"/>
            </a:pPr>
            <a:r>
              <a:rPr lang="en-US" sz="2000" b="1" dirty="0" smtClean="0"/>
              <a:t>Standard Criminal/Traffic Fine Equation </a:t>
            </a:r>
          </a:p>
          <a:p>
            <a:pPr marL="457200" indent="-457200">
              <a:buFont typeface="+mj-lt"/>
              <a:buAutoNum type="arabicPeriod" startAt="3"/>
            </a:pPr>
            <a:r>
              <a:rPr lang="en-US" sz="2000" b="1" dirty="0" smtClean="0"/>
              <a:t>Application of 2% State Court Automation</a:t>
            </a:r>
          </a:p>
          <a:p>
            <a:pPr marL="457200" indent="-457200">
              <a:buAutoNum type="arabicPeriod" startAt="3"/>
            </a:pPr>
            <a:r>
              <a:rPr lang="en-US" sz="2000" b="1" dirty="0" smtClean="0"/>
              <a:t>Calculation of 50% Late Charge</a:t>
            </a:r>
          </a:p>
          <a:p>
            <a:pPr marL="457200" indent="-457200">
              <a:buAutoNum type="arabicPeriod" startAt="3"/>
            </a:pPr>
            <a:r>
              <a:rPr lang="en-US" sz="2000" b="1" dirty="0" smtClean="0"/>
              <a:t>Basic Distributions</a:t>
            </a:r>
          </a:p>
          <a:p>
            <a:pPr marL="457200" indent="-457200">
              <a:buAutoNum type="arabicPeriod" startAt="3"/>
            </a:pPr>
            <a:r>
              <a:rPr lang="en-US" sz="2000" b="1" dirty="0" smtClean="0"/>
              <a:t>Basic Distribution Examples:</a:t>
            </a:r>
          </a:p>
          <a:p>
            <a:pPr marL="800100">
              <a:buFont typeface="+mj-lt"/>
              <a:buAutoNum type="alphaLcPeriod"/>
            </a:pPr>
            <a:r>
              <a:rPr lang="en-US" sz="1800" dirty="0" smtClean="0"/>
              <a:t>Speeding (2 scenarios)</a:t>
            </a:r>
          </a:p>
          <a:p>
            <a:pPr marL="800100">
              <a:buFont typeface="+mj-lt"/>
              <a:buAutoNum type="alphaLcPeriod"/>
            </a:pPr>
            <a:r>
              <a:rPr lang="en-US" sz="1800" dirty="0" smtClean="0"/>
              <a:t>Proof of Correction</a:t>
            </a:r>
          </a:p>
          <a:p>
            <a:pPr marL="800100">
              <a:buFont typeface="+mj-lt"/>
              <a:buAutoNum type="alphaLcPeriod"/>
            </a:pPr>
            <a:r>
              <a:rPr lang="en-US" sz="1800" dirty="0" smtClean="0"/>
              <a:t>Domestic Violence</a:t>
            </a:r>
          </a:p>
          <a:p>
            <a:pPr marL="690563" indent="-233363"/>
            <a:endParaRPr lang="en-US" sz="2000" dirty="0" smtClean="0"/>
          </a:p>
          <a:p>
            <a:pPr marL="457200" indent="-457200">
              <a:buAutoNum type="arabicPeriod"/>
            </a:pPr>
            <a:endParaRPr lang="en-US" sz="20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371600"/>
          </a:xfrm>
        </p:spPr>
        <p:txBody>
          <a:bodyPr/>
          <a:lstStyle/>
          <a:p>
            <a:pPr algn="ctr"/>
            <a:r>
              <a:rPr lang="en-US" sz="4600" dirty="0" smtClean="0"/>
              <a:t>Standard Criminal/Traffic Fine Equation</a:t>
            </a:r>
            <a:endParaRPr lang="en-US" sz="4600" dirty="0"/>
          </a:p>
        </p:txBody>
      </p:sp>
      <p:sp>
        <p:nvSpPr>
          <p:cNvPr id="3" name="Content Placeholder 2"/>
          <p:cNvSpPr>
            <a:spLocks noGrp="1"/>
          </p:cNvSpPr>
          <p:nvPr>
            <p:ph idx="1"/>
          </p:nvPr>
        </p:nvSpPr>
        <p:spPr>
          <a:xfrm>
            <a:off x="228600" y="1752600"/>
            <a:ext cx="8726488" cy="4572000"/>
          </a:xfrm>
        </p:spPr>
        <p:txBody>
          <a:bodyPr/>
          <a:lstStyle/>
          <a:p>
            <a:pPr algn="ctr">
              <a:buNone/>
            </a:pPr>
            <a:r>
              <a:rPr lang="en-US" sz="1800" dirty="0" smtClean="0"/>
              <a:t>Base Fine + Base Fine Enhancements</a:t>
            </a:r>
          </a:p>
          <a:p>
            <a:pPr algn="ctr">
              <a:buNone/>
            </a:pPr>
            <a:r>
              <a:rPr lang="en-US" sz="1800" dirty="0" smtClean="0"/>
              <a:t>=</a:t>
            </a:r>
          </a:p>
          <a:p>
            <a:pPr algn="ctr">
              <a:buNone/>
            </a:pPr>
            <a:r>
              <a:rPr lang="en-US" sz="2000" b="1" dirty="0" smtClean="0"/>
              <a:t>Total Base Fine</a:t>
            </a:r>
          </a:p>
          <a:p>
            <a:pPr algn="ctr">
              <a:buNone/>
            </a:pPr>
            <a:r>
              <a:rPr lang="en-US" sz="1800" dirty="0" smtClean="0"/>
              <a:t>+</a:t>
            </a:r>
          </a:p>
          <a:p>
            <a:pPr algn="ctr">
              <a:buNone/>
            </a:pPr>
            <a:r>
              <a:rPr lang="en-US" sz="1800" dirty="0" smtClean="0"/>
              <a:t>State and Local Penalties</a:t>
            </a:r>
          </a:p>
          <a:p>
            <a:pPr algn="ctr">
              <a:buNone/>
            </a:pPr>
            <a:r>
              <a:rPr lang="en-US" sz="1800" dirty="0" smtClean="0"/>
              <a:t>=</a:t>
            </a:r>
          </a:p>
          <a:p>
            <a:pPr algn="ctr">
              <a:buNone/>
            </a:pPr>
            <a:r>
              <a:rPr lang="en-US" sz="2200" b="1" dirty="0" smtClean="0"/>
              <a:t>Initial Penalty</a:t>
            </a:r>
          </a:p>
          <a:p>
            <a:pPr algn="ctr">
              <a:buNone/>
            </a:pPr>
            <a:r>
              <a:rPr lang="en-US" sz="1800" dirty="0" smtClean="0"/>
              <a:t>+</a:t>
            </a:r>
          </a:p>
          <a:p>
            <a:pPr algn="ctr">
              <a:buNone/>
            </a:pPr>
            <a:r>
              <a:rPr lang="en-US" sz="1800" dirty="0" smtClean="0"/>
              <a:t>Surcharge, Fees, and Assessments</a:t>
            </a:r>
          </a:p>
          <a:p>
            <a:pPr algn="ctr">
              <a:buNone/>
            </a:pPr>
            <a:r>
              <a:rPr lang="en-US" sz="1800" dirty="0" smtClean="0"/>
              <a:t>=</a:t>
            </a:r>
          </a:p>
          <a:p>
            <a:pPr algn="ctr">
              <a:buNone/>
            </a:pPr>
            <a:r>
              <a:rPr lang="en-US" sz="2400" b="1" dirty="0" smtClean="0"/>
              <a:t>Total Bail or Fine</a:t>
            </a:r>
          </a:p>
          <a:p>
            <a:pPr algn="ctr">
              <a:buNone/>
            </a:pP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down)">
                                      <p:cBhvr>
                                        <p:cTn id="31" dur="500"/>
                                        <p:tgtEl>
                                          <p:spTgt spid="3">
                                            <p:txEl>
                                              <p:pRg st="8" end="8"/>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ipe(down)">
                                      <p:cBhvr>
                                        <p:cTn id="34" dur="500"/>
                                        <p:tgtEl>
                                          <p:spTgt spid="3">
                                            <p:txEl>
                                              <p:pRg st="9" end="9"/>
                                            </p:txEl>
                                          </p:spTgt>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wipe(down)">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371600"/>
          </a:xfrm>
        </p:spPr>
        <p:txBody>
          <a:bodyPr/>
          <a:lstStyle/>
          <a:p>
            <a:pPr algn="ctr"/>
            <a:r>
              <a:rPr lang="en-US" dirty="0" smtClean="0"/>
              <a:t>BREAKOUT SESSION 2</a:t>
            </a:r>
            <a:endParaRPr lang="en-US" dirty="0"/>
          </a:p>
        </p:txBody>
      </p:sp>
      <p:sp>
        <p:nvSpPr>
          <p:cNvPr id="3" name="Content Placeholder 2"/>
          <p:cNvSpPr>
            <a:spLocks noGrp="1"/>
          </p:cNvSpPr>
          <p:nvPr>
            <p:ph idx="1"/>
          </p:nvPr>
        </p:nvSpPr>
        <p:spPr>
          <a:xfrm>
            <a:off x="685800" y="2438399"/>
            <a:ext cx="7659688" cy="2362201"/>
          </a:xfrm>
        </p:spPr>
        <p:txBody>
          <a:bodyPr/>
          <a:lstStyle/>
          <a:p>
            <a:pPr algn="ctr">
              <a:buNone/>
            </a:pPr>
            <a:r>
              <a:rPr lang="en-US" dirty="0" smtClean="0"/>
              <a:t>Basic Distribution Calculations</a:t>
            </a:r>
          </a:p>
          <a:p>
            <a:pPr algn="ctr">
              <a:buNone/>
            </a:pPr>
            <a:r>
              <a:rPr lang="en-US" b="1" dirty="0" smtClean="0">
                <a:solidFill>
                  <a:srgbClr val="FFFF66"/>
                </a:solidFill>
              </a:rPr>
              <a:t>QUESTIONS?</a:t>
            </a:r>
            <a:endParaRPr lang="en-US" b="1" dirty="0">
              <a:solidFill>
                <a:srgbClr val="FFFF66"/>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229600" cy="1143000"/>
          </a:xfrm>
        </p:spPr>
        <p:txBody>
          <a:bodyPr/>
          <a:lstStyle/>
          <a:p>
            <a:r>
              <a:rPr lang="en-US" sz="4800" dirty="0" smtClean="0"/>
              <a:t>End Of</a:t>
            </a:r>
            <a:br>
              <a:rPr lang="en-US" sz="4800" dirty="0" smtClean="0"/>
            </a:br>
            <a:r>
              <a:rPr lang="en-US" sz="5400" dirty="0" smtClean="0"/>
              <a:t>BREAKOUT SESSION 2</a:t>
            </a:r>
            <a:endParaRPr lang="en-US" sz="5400" dirty="0"/>
          </a:p>
        </p:txBody>
      </p:sp>
      <p:sp>
        <p:nvSpPr>
          <p:cNvPr id="3" name="Subtitle 2"/>
          <p:cNvSpPr>
            <a:spLocks noGrp="1"/>
          </p:cNvSpPr>
          <p:nvPr>
            <p:ph type="subTitle" idx="1"/>
          </p:nvPr>
        </p:nvSpPr>
        <p:spPr>
          <a:xfrm>
            <a:off x="685800" y="3733800"/>
            <a:ext cx="7772400" cy="1752600"/>
          </a:xfrm>
        </p:spPr>
        <p:txBody>
          <a:bodyPr/>
          <a:lstStyle/>
          <a:p>
            <a:r>
              <a:rPr lang="en-US" dirty="0" smtClean="0"/>
              <a:t>Basic Distribution Calculations</a:t>
            </a:r>
          </a:p>
        </p:txBody>
      </p:sp>
      <p:sp>
        <p:nvSpPr>
          <p:cNvPr id="6" name="Slide Number Placeholder 5"/>
          <p:cNvSpPr>
            <a:spLocks noGrp="1"/>
          </p:cNvSpPr>
          <p:nvPr>
            <p:ph type="sldNum" sz="quarter" idx="4"/>
          </p:nvPr>
        </p:nvSpPr>
        <p:spPr/>
        <p:txBody>
          <a:bodyPr/>
          <a:lstStyle/>
          <a:p>
            <a:fld id="{EBE7665E-A054-426B-90B4-86C8DC2CDF0F}" type="slidenum">
              <a:rPr lang="en-US" smtClean="0">
                <a:solidFill>
                  <a:schemeClr val="accent3">
                    <a:lumMod val="20000"/>
                    <a:lumOff val="80000"/>
                  </a:schemeClr>
                </a:solidFill>
              </a:rPr>
              <a:pPr/>
              <a:t>41</a:t>
            </a:fld>
            <a:endParaRPr lang="en-US" dirty="0">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371600"/>
          </a:xfrm>
        </p:spPr>
        <p:txBody>
          <a:bodyPr/>
          <a:lstStyle/>
          <a:p>
            <a:pPr algn="ctr"/>
            <a:r>
              <a:rPr lang="en-US" sz="4600" dirty="0" smtClean="0"/>
              <a:t>Standard Criminal/Traffic Fine Equation</a:t>
            </a:r>
            <a:endParaRPr lang="en-US" sz="4600" dirty="0"/>
          </a:p>
        </p:txBody>
      </p:sp>
      <p:sp>
        <p:nvSpPr>
          <p:cNvPr id="3" name="Content Placeholder 2"/>
          <p:cNvSpPr>
            <a:spLocks noGrp="1"/>
          </p:cNvSpPr>
          <p:nvPr>
            <p:ph idx="1"/>
          </p:nvPr>
        </p:nvSpPr>
        <p:spPr>
          <a:xfrm>
            <a:off x="228600" y="1828800"/>
            <a:ext cx="8726488" cy="4572000"/>
          </a:xfrm>
        </p:spPr>
        <p:txBody>
          <a:bodyPr/>
          <a:lstStyle/>
          <a:p>
            <a:pPr algn="ctr">
              <a:buNone/>
            </a:pPr>
            <a:r>
              <a:rPr lang="en-US" sz="2400" b="1" dirty="0" smtClean="0">
                <a:solidFill>
                  <a:srgbClr val="F8F8F8"/>
                </a:solidFill>
              </a:rPr>
              <a:t>Base Fine + Base Fine Enhancements</a:t>
            </a:r>
          </a:p>
          <a:p>
            <a:pPr algn="ctr">
              <a:buNone/>
            </a:pPr>
            <a:r>
              <a:rPr lang="en-US" sz="1800" dirty="0" smtClean="0">
                <a:solidFill>
                  <a:srgbClr val="F8F8F8"/>
                </a:solidFill>
              </a:rPr>
              <a:t>=</a:t>
            </a:r>
          </a:p>
          <a:p>
            <a:pPr algn="ctr">
              <a:buNone/>
            </a:pPr>
            <a:r>
              <a:rPr lang="en-US" sz="1800" b="1" dirty="0" smtClean="0">
                <a:solidFill>
                  <a:srgbClr val="F8F8F8"/>
                </a:solidFill>
              </a:rPr>
              <a:t>Total Base Fine</a:t>
            </a:r>
          </a:p>
          <a:p>
            <a:pPr algn="ctr">
              <a:buNone/>
            </a:pPr>
            <a:r>
              <a:rPr lang="en-US" sz="1800" dirty="0" smtClean="0"/>
              <a:t>+</a:t>
            </a:r>
          </a:p>
          <a:p>
            <a:pPr algn="ctr">
              <a:buNone/>
            </a:pPr>
            <a:r>
              <a:rPr lang="en-US" sz="1800" dirty="0" smtClean="0"/>
              <a:t>State and Local Penalties</a:t>
            </a:r>
          </a:p>
          <a:p>
            <a:pPr algn="ctr">
              <a:buNone/>
            </a:pPr>
            <a:r>
              <a:rPr lang="en-US" sz="1800" dirty="0" smtClean="0"/>
              <a:t>=</a:t>
            </a:r>
          </a:p>
          <a:p>
            <a:pPr algn="ctr">
              <a:buNone/>
            </a:pPr>
            <a:r>
              <a:rPr lang="en-US" sz="2000" b="1" dirty="0" smtClean="0"/>
              <a:t>Initial Penalty</a:t>
            </a:r>
          </a:p>
          <a:p>
            <a:pPr algn="ctr">
              <a:buNone/>
            </a:pPr>
            <a:r>
              <a:rPr lang="en-US" sz="1800" dirty="0" smtClean="0"/>
              <a:t>+</a:t>
            </a:r>
          </a:p>
          <a:p>
            <a:pPr algn="ctr">
              <a:buNone/>
            </a:pPr>
            <a:r>
              <a:rPr lang="en-US" sz="1800" dirty="0" smtClean="0"/>
              <a:t>Surcharge, Fees, and Assessments</a:t>
            </a:r>
          </a:p>
          <a:p>
            <a:pPr algn="ctr">
              <a:buNone/>
            </a:pPr>
            <a:r>
              <a:rPr lang="en-US" sz="1800" dirty="0" smtClean="0"/>
              <a:t>=</a:t>
            </a:r>
          </a:p>
          <a:p>
            <a:pPr algn="ctr">
              <a:buNone/>
            </a:pPr>
            <a:r>
              <a:rPr lang="en-US" sz="2200" b="1" dirty="0" smtClean="0"/>
              <a:t>Total Bail or Fine</a:t>
            </a:r>
          </a:p>
          <a:p>
            <a:pPr algn="ctr">
              <a:buNone/>
            </a:pP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800" dirty="0" smtClean="0"/>
              <a:t>Base Fine or Base Bail</a:t>
            </a:r>
            <a:endParaRPr lang="en-US" sz="4800" dirty="0"/>
          </a:p>
        </p:txBody>
      </p:sp>
      <p:sp>
        <p:nvSpPr>
          <p:cNvPr id="3" name="Content Placeholder 2"/>
          <p:cNvSpPr>
            <a:spLocks noGrp="1"/>
          </p:cNvSpPr>
          <p:nvPr>
            <p:ph idx="1"/>
          </p:nvPr>
        </p:nvSpPr>
        <p:spPr>
          <a:xfrm>
            <a:off x="228600" y="1752600"/>
            <a:ext cx="8726488" cy="3962399"/>
          </a:xfrm>
        </p:spPr>
        <p:txBody>
          <a:bodyPr/>
          <a:lstStyle/>
          <a:p>
            <a:r>
              <a:rPr lang="en-US" sz="2800" dirty="0" smtClean="0"/>
              <a:t>The amount from which the additional penalties required by PC 1464; GC 70372, 76000, 76000.5, 76104.6, &amp; 76104.7; and surcharge required  by PC 1465.7 are calculated.</a:t>
            </a:r>
          </a:p>
          <a:p>
            <a:r>
              <a:rPr lang="en-US" sz="2800" dirty="0" smtClean="0"/>
              <a:t>Total bail shall not exceed statutory limits.</a:t>
            </a:r>
          </a:p>
          <a:p>
            <a:r>
              <a:rPr lang="en-US" sz="2800" dirty="0" smtClean="0"/>
              <a:t>The ‘fine’ amount of the total bail shall not exceed the limitations specified by the Vehicle Code.  </a:t>
            </a:r>
          </a:p>
          <a:p>
            <a:pPr marL="693738">
              <a:buNone/>
            </a:pPr>
            <a:r>
              <a:rPr lang="en-US" sz="2400" dirty="0" smtClean="0">
                <a:solidFill>
                  <a:srgbClr val="FFFF66"/>
                </a:solidFill>
              </a:rPr>
              <a:t>UB&amp;PS Section II, pg. iii</a:t>
            </a:r>
          </a:p>
          <a:p>
            <a:pPr>
              <a:buNone/>
            </a:pPr>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066800"/>
          </a:xfrm>
        </p:spPr>
        <p:txBody>
          <a:bodyPr/>
          <a:lstStyle/>
          <a:p>
            <a:pPr algn="ctr"/>
            <a:r>
              <a:rPr lang="en-US" sz="4800" dirty="0" smtClean="0"/>
              <a:t>Base Fine Enhancements</a:t>
            </a:r>
            <a:endParaRPr lang="en-US" sz="4800" dirty="0"/>
          </a:p>
        </p:txBody>
      </p:sp>
      <p:sp>
        <p:nvSpPr>
          <p:cNvPr id="3" name="Content Placeholder 2"/>
          <p:cNvSpPr>
            <a:spLocks noGrp="1"/>
          </p:cNvSpPr>
          <p:nvPr>
            <p:ph idx="1"/>
          </p:nvPr>
        </p:nvSpPr>
        <p:spPr>
          <a:xfrm>
            <a:off x="304800" y="1295400"/>
            <a:ext cx="8534400" cy="4572000"/>
          </a:xfrm>
        </p:spPr>
        <p:txBody>
          <a:bodyPr/>
          <a:lstStyle/>
          <a:p>
            <a:r>
              <a:rPr lang="en-US" sz="2400" dirty="0" smtClean="0"/>
              <a:t>Enhancement for Prior VC Convictions </a:t>
            </a:r>
            <a:r>
              <a:rPr lang="en-US" sz="2000" dirty="0" smtClean="0">
                <a:solidFill>
                  <a:srgbClr val="FFFF66"/>
                </a:solidFill>
              </a:rPr>
              <a:t>UB&amp;PS section VII, pg. xiii</a:t>
            </a:r>
          </a:p>
          <a:p>
            <a:pPr marL="628650" indent="-285750">
              <a:buFont typeface="Arial" pitchFamily="34" charset="0"/>
              <a:buChar char="•"/>
            </a:pPr>
            <a:r>
              <a:rPr lang="en-US" sz="1800" dirty="0" smtClean="0"/>
              <a:t>$10 is added to the base fine for each “prior” conviction within 36 months of the new alleged offense.  Both the current and “prior” offense must be a moving violation for which a “point” has been assigned per Vehicle Code section 12810 or 12810.2. The $10 priors enhancement is assessed for each prior violation on a single count but is assessed only once per case.  Also, priors enhancement does not apply to traffic school cases.</a:t>
            </a:r>
          </a:p>
          <a:p>
            <a:r>
              <a:rPr lang="en-US" sz="2400" dirty="0" smtClean="0"/>
              <a:t>HS 11372.5 - Criminal Lab Fee  </a:t>
            </a:r>
            <a:r>
              <a:rPr lang="en-US" sz="2000" dirty="0">
                <a:solidFill>
                  <a:srgbClr val="FFFF66"/>
                </a:solidFill>
              </a:rPr>
              <a:t>See</a:t>
            </a:r>
            <a:r>
              <a:rPr lang="en-US" sz="2400" dirty="0" smtClean="0"/>
              <a:t> </a:t>
            </a:r>
            <a:r>
              <a:rPr lang="en-US" sz="2000" dirty="0" smtClean="0">
                <a:solidFill>
                  <a:srgbClr val="FFFF66"/>
                </a:solidFill>
              </a:rPr>
              <a:t>Appendix C</a:t>
            </a:r>
            <a:endParaRPr lang="en-US" sz="2000" dirty="0" smtClean="0">
              <a:solidFill>
                <a:srgbClr val="FFFF66"/>
              </a:solidFill>
            </a:endParaRPr>
          </a:p>
          <a:p>
            <a:pPr marL="628650" indent="-285750">
              <a:buFont typeface="Arial" pitchFamily="34" charset="0"/>
              <a:buChar char="•"/>
            </a:pPr>
            <a:r>
              <a:rPr lang="en-US" sz="1800" dirty="0" smtClean="0"/>
              <a:t>Base fine enhancement of $50 for each violation of the HS code under subdivision (b).</a:t>
            </a:r>
          </a:p>
          <a:p>
            <a:r>
              <a:rPr lang="en-US" sz="2400" dirty="0" smtClean="0"/>
              <a:t>HS 11372.7 - County Drug Program Fee  </a:t>
            </a:r>
            <a:r>
              <a:rPr lang="en-US" sz="2000" dirty="0">
                <a:solidFill>
                  <a:srgbClr val="FFFF66"/>
                </a:solidFill>
              </a:rPr>
              <a:t>See</a:t>
            </a:r>
            <a:r>
              <a:rPr lang="en-US" sz="2400" dirty="0" smtClean="0"/>
              <a:t> </a:t>
            </a:r>
            <a:r>
              <a:rPr lang="en-US" sz="2000" dirty="0" smtClean="0">
                <a:solidFill>
                  <a:srgbClr val="FFFF66"/>
                </a:solidFill>
              </a:rPr>
              <a:t>Appendix C</a:t>
            </a:r>
            <a:endParaRPr lang="en-US" sz="2000" dirty="0" smtClean="0">
              <a:solidFill>
                <a:srgbClr val="FFFF66"/>
              </a:solidFill>
            </a:endParaRPr>
          </a:p>
          <a:p>
            <a:pPr marL="628650" indent="-285750">
              <a:buFont typeface="Arial" pitchFamily="34" charset="0"/>
              <a:buChar char="•"/>
            </a:pPr>
            <a:r>
              <a:rPr lang="en-US" sz="1800" dirty="0" smtClean="0"/>
              <a:t>Base fine enhancement of up to $150 for each violation of the HS codes 11350 through 11392 except HS 11357(b).</a:t>
            </a:r>
          </a:p>
        </p:txBody>
      </p:sp>
      <p:sp>
        <p:nvSpPr>
          <p:cNvPr id="6" name="Slide Number Placeholder 5"/>
          <p:cNvSpPr>
            <a:spLocks noGrp="1"/>
          </p:cNvSpPr>
          <p:nvPr>
            <p:ph type="sldNum" sz="quarter" idx="12"/>
          </p:nvPr>
        </p:nvSpPr>
        <p:spPr/>
        <p:txBody>
          <a:bodyPr/>
          <a:lstStyle/>
          <a:p>
            <a:fld id="{CD02BB1F-1D6F-4064-ABB2-98B9D85B3A42}"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371600"/>
          </a:xfrm>
        </p:spPr>
        <p:txBody>
          <a:bodyPr/>
          <a:lstStyle/>
          <a:p>
            <a:pPr algn="ctr"/>
            <a:r>
              <a:rPr lang="en-US" sz="4600" dirty="0" smtClean="0"/>
              <a:t>Standard Criminal/Traffic Fine Equation</a:t>
            </a:r>
            <a:endParaRPr lang="en-US" sz="4600" dirty="0"/>
          </a:p>
        </p:txBody>
      </p:sp>
      <p:sp>
        <p:nvSpPr>
          <p:cNvPr id="3" name="Content Placeholder 2"/>
          <p:cNvSpPr>
            <a:spLocks noGrp="1"/>
          </p:cNvSpPr>
          <p:nvPr>
            <p:ph idx="1"/>
          </p:nvPr>
        </p:nvSpPr>
        <p:spPr>
          <a:xfrm>
            <a:off x="228600" y="1828800"/>
            <a:ext cx="8726488" cy="4572000"/>
          </a:xfrm>
        </p:spPr>
        <p:txBody>
          <a:bodyPr/>
          <a:lstStyle/>
          <a:p>
            <a:pPr algn="ctr">
              <a:buNone/>
            </a:pPr>
            <a:r>
              <a:rPr lang="en-US" sz="1800" dirty="0" smtClean="0">
                <a:solidFill>
                  <a:srgbClr val="FFFF66"/>
                </a:solidFill>
              </a:rPr>
              <a:t>Base Fine + Base Fine Enhancements</a:t>
            </a:r>
          </a:p>
          <a:p>
            <a:pPr algn="ctr">
              <a:buNone/>
            </a:pPr>
            <a:r>
              <a:rPr lang="en-US" sz="1800" dirty="0" smtClean="0">
                <a:solidFill>
                  <a:srgbClr val="FFFF66"/>
                </a:solidFill>
              </a:rPr>
              <a:t>=</a:t>
            </a:r>
          </a:p>
          <a:p>
            <a:pPr algn="ctr">
              <a:buNone/>
            </a:pPr>
            <a:r>
              <a:rPr lang="en-US" sz="1800" b="1" dirty="0" smtClean="0"/>
              <a:t>Total Base Fine</a:t>
            </a:r>
          </a:p>
          <a:p>
            <a:pPr algn="ctr">
              <a:buNone/>
            </a:pPr>
            <a:r>
              <a:rPr lang="en-US" sz="1800" dirty="0" smtClean="0"/>
              <a:t>+</a:t>
            </a:r>
          </a:p>
          <a:p>
            <a:pPr algn="ctr">
              <a:buNone/>
            </a:pPr>
            <a:r>
              <a:rPr lang="en-US" sz="2400" b="1" dirty="0" smtClean="0"/>
              <a:t>State and Local Penalties</a:t>
            </a:r>
          </a:p>
          <a:p>
            <a:pPr algn="ctr">
              <a:buNone/>
            </a:pPr>
            <a:r>
              <a:rPr lang="en-US" sz="1800" dirty="0" smtClean="0"/>
              <a:t>=</a:t>
            </a:r>
          </a:p>
          <a:p>
            <a:pPr algn="ctr">
              <a:buNone/>
            </a:pPr>
            <a:r>
              <a:rPr lang="en-US" sz="2000" b="1" dirty="0" smtClean="0">
                <a:solidFill>
                  <a:srgbClr val="F8F8F8"/>
                </a:solidFill>
              </a:rPr>
              <a:t>Initial Penalty</a:t>
            </a:r>
          </a:p>
          <a:p>
            <a:pPr algn="ctr">
              <a:buNone/>
            </a:pPr>
            <a:r>
              <a:rPr lang="en-US" sz="1800" dirty="0" smtClean="0">
                <a:solidFill>
                  <a:srgbClr val="FFFF66"/>
                </a:solidFill>
              </a:rPr>
              <a:t>+</a:t>
            </a:r>
          </a:p>
          <a:p>
            <a:pPr algn="ctr">
              <a:buNone/>
            </a:pPr>
            <a:r>
              <a:rPr lang="en-US" sz="1800" dirty="0" smtClean="0">
                <a:solidFill>
                  <a:srgbClr val="FFFF66"/>
                </a:solidFill>
              </a:rPr>
              <a:t>Surcharge, Fees, and Assessments</a:t>
            </a:r>
          </a:p>
          <a:p>
            <a:pPr algn="ctr">
              <a:buNone/>
            </a:pPr>
            <a:r>
              <a:rPr lang="en-US" sz="1800" dirty="0" smtClean="0">
                <a:solidFill>
                  <a:srgbClr val="FFFF66"/>
                </a:solidFill>
              </a:rPr>
              <a:t>=</a:t>
            </a:r>
          </a:p>
          <a:p>
            <a:pPr algn="ctr">
              <a:buNone/>
            </a:pPr>
            <a:r>
              <a:rPr lang="en-US" sz="2200" b="1" dirty="0" smtClean="0">
                <a:solidFill>
                  <a:srgbClr val="FFFF66"/>
                </a:solidFill>
              </a:rPr>
              <a:t>Total Bail or Fine</a:t>
            </a:r>
            <a:endParaRPr lang="en-US" sz="2000" b="1" dirty="0" smtClean="0">
              <a:solidFill>
                <a:srgbClr val="FFFF66"/>
              </a:solidFill>
            </a:endParaRPr>
          </a:p>
          <a:p>
            <a:pPr algn="ctr">
              <a:buNone/>
            </a:pP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066800"/>
          </a:xfrm>
        </p:spPr>
        <p:txBody>
          <a:bodyPr/>
          <a:lstStyle/>
          <a:p>
            <a:pPr algn="ctr"/>
            <a:r>
              <a:rPr lang="en-US" sz="4800" dirty="0" smtClean="0"/>
              <a:t>State and Local Penalties</a:t>
            </a:r>
            <a:endParaRPr lang="en-US" sz="4800" dirty="0"/>
          </a:p>
        </p:txBody>
      </p:sp>
      <p:sp>
        <p:nvSpPr>
          <p:cNvPr id="3" name="Content Placeholder 2"/>
          <p:cNvSpPr>
            <a:spLocks noGrp="1"/>
          </p:cNvSpPr>
          <p:nvPr>
            <p:ph idx="1"/>
          </p:nvPr>
        </p:nvSpPr>
        <p:spPr>
          <a:xfrm>
            <a:off x="304800" y="1828800"/>
            <a:ext cx="8650288" cy="4379915"/>
          </a:xfrm>
        </p:spPr>
        <p:txBody>
          <a:bodyPr/>
          <a:lstStyle/>
          <a:p>
            <a:r>
              <a:rPr lang="en-US" sz="2400" dirty="0" smtClean="0">
                <a:solidFill>
                  <a:srgbClr val="F8F8F8"/>
                </a:solidFill>
              </a:rPr>
              <a:t>These penalties are calculated using the “Per 10, or part of 10” factor from a </a:t>
            </a:r>
            <a:r>
              <a:rPr lang="en-US" sz="2400" b="1" dirty="0" smtClean="0">
                <a:solidFill>
                  <a:srgbClr val="FFFF66"/>
                </a:solidFill>
              </a:rPr>
              <a:t>ROUNDED UP </a:t>
            </a:r>
            <a:r>
              <a:rPr lang="en-US" sz="2400" dirty="0" smtClean="0">
                <a:solidFill>
                  <a:srgbClr val="F8F8F8"/>
                </a:solidFill>
              </a:rPr>
              <a:t>base fine. </a:t>
            </a:r>
          </a:p>
          <a:p>
            <a:r>
              <a:rPr lang="en-US" sz="2400" dirty="0" smtClean="0"/>
              <a:t>State and Local Penalties  </a:t>
            </a:r>
            <a:r>
              <a:rPr lang="en-US" sz="2000" dirty="0" smtClean="0">
                <a:solidFill>
                  <a:srgbClr val="FFFF66"/>
                </a:solidFill>
              </a:rPr>
              <a:t>UB&amp;PS Section III A, pg. iii</a:t>
            </a:r>
          </a:p>
          <a:p>
            <a:pPr marL="574675" indent="-234950"/>
            <a:r>
              <a:rPr lang="en-US" sz="1800" dirty="0" smtClean="0"/>
              <a:t>$10 per 10 PC 1464 state penalty</a:t>
            </a:r>
          </a:p>
          <a:p>
            <a:pPr marL="574675" indent="-234950"/>
            <a:r>
              <a:rPr lang="en-US" sz="1800" dirty="0" smtClean="0"/>
              <a:t>$7 per 10 GC 76000(a) county penalty per board of supervisors resolution</a:t>
            </a:r>
          </a:p>
          <a:p>
            <a:pPr marL="574675" indent="-234950"/>
            <a:r>
              <a:rPr lang="en-US" sz="1800" dirty="0" smtClean="0"/>
              <a:t>$1 per 10 GC 76104.6 county DNA Identification Fund penalty</a:t>
            </a:r>
          </a:p>
          <a:p>
            <a:pPr marL="574675" indent="-234950"/>
            <a:r>
              <a:rPr lang="en-US" sz="1800" dirty="0" smtClean="0"/>
              <a:t>$4 per 10 GC 76104.7 state DNA Identification Fund additional penalty</a:t>
            </a:r>
          </a:p>
          <a:p>
            <a:pPr marL="574675" indent="-234950"/>
            <a:r>
              <a:rPr lang="en-US" sz="1800" dirty="0" smtClean="0"/>
              <a:t>$5 per 10 GC 70372(a) state court facilities construction penalty</a:t>
            </a:r>
          </a:p>
          <a:p>
            <a:pPr marL="574675" indent="-234950"/>
            <a:r>
              <a:rPr lang="en-US" sz="1800" dirty="0" smtClean="0"/>
              <a:t>$2 per 10 GC 76000.5 emergency medical services (EMS) additional penalty per county board of supervisors resolution</a:t>
            </a:r>
          </a:p>
        </p:txBody>
      </p:sp>
      <p:sp>
        <p:nvSpPr>
          <p:cNvPr id="6" name="Slide Number Placeholder 5"/>
          <p:cNvSpPr>
            <a:spLocks noGrp="1"/>
          </p:cNvSpPr>
          <p:nvPr>
            <p:ph type="sldNum" sz="quarter" idx="12"/>
          </p:nvPr>
        </p:nvSpPr>
        <p:spPr/>
        <p:txBody>
          <a:bodyPr/>
          <a:lstStyle/>
          <a:p>
            <a:fld id="{CD02BB1F-1D6F-4064-ABB2-98B9D85B3A42}"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OC Green">
  <a:themeElements>
    <a:clrScheme name="">
      <a:dk1>
        <a:srgbClr val="292929"/>
      </a:dk1>
      <a:lt1>
        <a:srgbClr val="F3FAFF"/>
      </a:lt1>
      <a:dk2>
        <a:srgbClr val="004F45"/>
      </a:dk2>
      <a:lt2>
        <a:srgbClr val="ECBF40"/>
      </a:lt2>
      <a:accent1>
        <a:srgbClr val="ECBF40"/>
      </a:accent1>
      <a:accent2>
        <a:srgbClr val="A50021"/>
      </a:accent2>
      <a:accent3>
        <a:srgbClr val="AAB2B0"/>
      </a:accent3>
      <a:accent4>
        <a:srgbClr val="D0D6DA"/>
      </a:accent4>
      <a:accent5>
        <a:srgbClr val="F4DCAF"/>
      </a:accent5>
      <a:accent6>
        <a:srgbClr val="95001D"/>
      </a:accent6>
      <a:hlink>
        <a:srgbClr val="2870C0"/>
      </a:hlink>
      <a:folHlink>
        <a:srgbClr val="DF6021"/>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ffice Them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AOC Green</Template>
  <TotalTime>3388</TotalTime>
  <Words>2761</Words>
  <Application>Microsoft Office PowerPoint</Application>
  <PresentationFormat>On-screen Show (4:3)</PresentationFormat>
  <Paragraphs>528</Paragraphs>
  <Slides>41</Slides>
  <Notes>12</Notes>
  <HiddenSlides>0</HiddenSlides>
  <MMClips>0</MMClips>
  <ScaleCrop>false</ScaleCrop>
  <HeadingPairs>
    <vt:vector size="6" baseType="variant">
      <vt:variant>
        <vt:lpstr>Theme</vt:lpstr>
      </vt:variant>
      <vt:variant>
        <vt:i4>1</vt:i4>
      </vt:variant>
      <vt:variant>
        <vt:lpstr>Links</vt:lpstr>
      </vt:variant>
      <vt:variant>
        <vt:i4>5</vt:i4>
      </vt:variant>
      <vt:variant>
        <vt:lpstr>Slide Titles</vt:lpstr>
      </vt:variant>
      <vt:variant>
        <vt:i4>41</vt:i4>
      </vt:variant>
    </vt:vector>
  </HeadingPairs>
  <TitlesOfParts>
    <vt:vector size="47" baseType="lpstr">
      <vt:lpstr>AOC Green</vt:lpstr>
      <vt:lpstr>\\AOCSVRFS03\Divisions\Finance\Audit\SPECIAL PROJECTS\REVENUE DISTRIBUTION TRAINING\Rev Dist PP Slides\Worksheets for PP Slides\Distribution Worksheets for Training - Breakout 2.xlsx!9-SpBF (LIVE)!R1C1:R45C23</vt:lpstr>
      <vt:lpstr>\\AOCSVRFS03\Divisions\Finance\Audit\SPECIAL PROJECTS\REVENUE DISTRIBUTION TRAINING\Rev Dist PP Slides\Worksheets for PP Slides\Distribution Worksheets for Training - Breakout 2.xlsx!9-SpBF (STATIC)!Print_Area</vt:lpstr>
      <vt:lpstr>\\AOCSVRFS03\Divisions\Finance\Audit\SPECIAL PROJECTS\REVENUE DISTRIBUTION TRAINING\Rev Dist PP Slides\Worksheets for PP Slides\Distribution Worksheets for Training - Breakout 2.xlsx!9-SpBF (Odd Base)!R1C1:R46C23</vt:lpstr>
      <vt:lpstr>\\AOCSVRFS03\Divisions\Finance\Audit\SPECIAL PROJECTS\REVENUE DISTRIBUTION TRAINING\Rev Dist PP Slides\Worksheets for PP Slides\Distribution Worksheets for Training - Breakout 2.xlsx!14-POC!R1C1:R25C23</vt:lpstr>
      <vt:lpstr>\\AOCSVRFS03\Divisions\Finance\Audit\SPECIAL PROJECTS\REVENUE DISTRIBUTION TRAINING\Rev Dist PP Slides\Worksheets for PP Slides\Distribution Worksheets for Training - Breakout 2.xlsx!16-DV!R1C1:R32C23</vt:lpstr>
      <vt:lpstr>BREAKOUT SESSION 2</vt:lpstr>
      <vt:lpstr>Discussion Topics</vt:lpstr>
      <vt:lpstr>Terms</vt:lpstr>
      <vt:lpstr>Standard Criminal/Traffic Fine Equation</vt:lpstr>
      <vt:lpstr>Standard Criminal/Traffic Fine Equation</vt:lpstr>
      <vt:lpstr>Base Fine or Base Bail</vt:lpstr>
      <vt:lpstr>Base Fine Enhancements</vt:lpstr>
      <vt:lpstr>Standard Criminal/Traffic Fine Equation</vt:lpstr>
      <vt:lpstr>State and Local Penalties</vt:lpstr>
      <vt:lpstr>State and Local Penalties</vt:lpstr>
      <vt:lpstr>Additional Penalties</vt:lpstr>
      <vt:lpstr>Additional Penalties</vt:lpstr>
      <vt:lpstr>Additional Penalties</vt:lpstr>
      <vt:lpstr>Standard Criminal/Traffic Fine Equation</vt:lpstr>
      <vt:lpstr>Surcharge</vt:lpstr>
      <vt:lpstr>Fees and Assessments</vt:lpstr>
      <vt:lpstr>Fees and Assessments</vt:lpstr>
      <vt:lpstr>2% State Court Automation</vt:lpstr>
      <vt:lpstr>Late Charge</vt:lpstr>
      <vt:lpstr>PowerPoint Presentation</vt:lpstr>
      <vt:lpstr>Basic Distributions</vt:lpstr>
      <vt:lpstr>General Distribution Statute</vt:lpstr>
      <vt:lpstr>Preparing for the Calculations</vt:lpstr>
      <vt:lpstr>Preparing for the Calculations</vt:lpstr>
      <vt:lpstr>Preparing for the Calculations</vt:lpstr>
      <vt:lpstr>Distribution Spreadsheets  Used by IAS Audits</vt:lpstr>
      <vt:lpstr>Distribution Spreadsheets </vt:lpstr>
      <vt:lpstr>Speeding Bail Forfeiture  Spreadsheet  Case Example #1  County Arrest Even Base Fine Prior VC Violation </vt:lpstr>
      <vt:lpstr>Information for Speeding Case Example #1</vt:lpstr>
      <vt:lpstr>Information for Speeding Case Example #1</vt:lpstr>
      <vt:lpstr>PowerPoint Presentation</vt:lpstr>
      <vt:lpstr>PowerPoint Presentation</vt:lpstr>
      <vt:lpstr>Speeding Bail Forfeiture  Spreadsheet  City Arrest Odd Base Fine</vt:lpstr>
      <vt:lpstr>PowerPoint Presentation</vt:lpstr>
      <vt:lpstr>Proof of Correction  Spreadsheet  City Arrest</vt:lpstr>
      <vt:lpstr>PowerPoint Presentation</vt:lpstr>
      <vt:lpstr>Domestic Violence  Spreadsheet  Case after 2013 Legislative Updates</vt:lpstr>
      <vt:lpstr>PowerPoint Presentation</vt:lpstr>
      <vt:lpstr>BREAKOUT SESSION 2  Recap</vt:lpstr>
      <vt:lpstr>BREAKOUT SESSION 2</vt:lpstr>
      <vt:lpstr>End Of BREAKOUT SESSION 2</vt:lpstr>
    </vt:vector>
  </TitlesOfParts>
  <Company>Judicial Council of California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Mollie McPhee</dc:creator>
  <cp:lastModifiedBy>Dagan, Anita</cp:lastModifiedBy>
  <cp:revision>331</cp:revision>
  <cp:lastPrinted>1601-01-01T00:00:00Z</cp:lastPrinted>
  <dcterms:created xsi:type="dcterms:W3CDTF">2003-04-08T23:31:28Z</dcterms:created>
  <dcterms:modified xsi:type="dcterms:W3CDTF">2013-03-11T21:07:06Z</dcterms:modified>
</cp:coreProperties>
</file>