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1"/>
  </p:sldMasterIdLst>
  <p:notesMasterIdLst>
    <p:notesMasterId r:id="rId49"/>
  </p:notesMasterIdLst>
  <p:sldIdLst>
    <p:sldId id="325" r:id="rId2"/>
    <p:sldId id="334" r:id="rId3"/>
    <p:sldId id="401" r:id="rId4"/>
    <p:sldId id="396" r:id="rId5"/>
    <p:sldId id="402" r:id="rId6"/>
    <p:sldId id="403" r:id="rId7"/>
    <p:sldId id="404" r:id="rId8"/>
    <p:sldId id="405" r:id="rId9"/>
    <p:sldId id="406" r:id="rId10"/>
    <p:sldId id="357" r:id="rId11"/>
    <p:sldId id="360" r:id="rId12"/>
    <p:sldId id="410" r:id="rId13"/>
    <p:sldId id="411" r:id="rId14"/>
    <p:sldId id="412" r:id="rId15"/>
    <p:sldId id="286" r:id="rId16"/>
    <p:sldId id="361" r:id="rId17"/>
    <p:sldId id="362" r:id="rId18"/>
    <p:sldId id="364" r:id="rId19"/>
    <p:sldId id="365" r:id="rId20"/>
    <p:sldId id="326" r:id="rId21"/>
    <p:sldId id="367" r:id="rId22"/>
    <p:sldId id="375" r:id="rId23"/>
    <p:sldId id="368" r:id="rId24"/>
    <p:sldId id="366" r:id="rId25"/>
    <p:sldId id="369" r:id="rId26"/>
    <p:sldId id="371" r:id="rId27"/>
    <p:sldId id="370" r:id="rId28"/>
    <p:sldId id="397" r:id="rId29"/>
    <p:sldId id="373" r:id="rId30"/>
    <p:sldId id="374" r:id="rId31"/>
    <p:sldId id="413" r:id="rId32"/>
    <p:sldId id="416" r:id="rId33"/>
    <p:sldId id="414" r:id="rId34"/>
    <p:sldId id="381" r:id="rId35"/>
    <p:sldId id="420" r:id="rId36"/>
    <p:sldId id="421" r:id="rId37"/>
    <p:sldId id="417" r:id="rId38"/>
    <p:sldId id="419" r:id="rId39"/>
    <p:sldId id="382" r:id="rId40"/>
    <p:sldId id="383" r:id="rId41"/>
    <p:sldId id="422" r:id="rId42"/>
    <p:sldId id="399" r:id="rId43"/>
    <p:sldId id="400" r:id="rId44"/>
    <p:sldId id="328" r:id="rId45"/>
    <p:sldId id="407" r:id="rId46"/>
    <p:sldId id="408" r:id="rId47"/>
    <p:sldId id="409" r:id="rId48"/>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p:restoredLeft sz="34615" autoAdjust="0"/>
    <p:restoredTop sz="90909" autoAdjust="0"/>
  </p:normalViewPr>
  <p:slideViewPr>
    <p:cSldViewPr>
      <p:cViewPr>
        <p:scale>
          <a:sx n="90" d="100"/>
          <a:sy n="90" d="100"/>
        </p:scale>
        <p:origin x="-912" y="-204"/>
      </p:cViewPr>
      <p:guideLst>
        <p:guide orient="horz" pos="2160"/>
        <p:guide pos="2880"/>
      </p:guideLst>
    </p:cSldViewPr>
  </p:slideViewPr>
  <p:outlineViewPr>
    <p:cViewPr>
      <p:scale>
        <a:sx n="33" d="100"/>
        <a:sy n="33" d="100"/>
      </p:scale>
      <p:origin x="0" y="4032"/>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9163938-2BC4-4C7C-B7B9-159D3AE672E8}" type="datetimeFigureOut">
              <a:rPr lang="en-US" smtClean="0"/>
              <a:pPr/>
              <a:t>3/11/2013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9F4C546-B584-4134-AC0F-491C1C580FC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Notes:</a:t>
            </a:r>
          </a:p>
          <a:p>
            <a:endParaRPr lang="en-US" dirty="0" smtClean="0"/>
          </a:p>
          <a:p>
            <a:r>
              <a:rPr lang="en-US" dirty="0" smtClean="0"/>
              <a:t>Explain purpose of spreadsheets:</a:t>
            </a:r>
          </a:p>
          <a:p>
            <a:pPr>
              <a:buFont typeface="Arial" pitchFamily="34" charset="0"/>
              <a:buChar char="•"/>
            </a:pPr>
            <a:r>
              <a:rPr lang="en-US" baseline="0" dirty="0" smtClean="0"/>
              <a:t>To identify potential revenue distribution issues for certain case types during IAS court audits.</a:t>
            </a:r>
          </a:p>
          <a:p>
            <a:pPr>
              <a:buFont typeface="Arial" pitchFamily="34" charset="0"/>
              <a:buChar char="•"/>
            </a:pPr>
            <a:endParaRPr lang="en-US" baseline="0" dirty="0" smtClean="0"/>
          </a:p>
          <a:p>
            <a:pPr>
              <a:buFont typeface="Arial" pitchFamily="34" charset="0"/>
              <a:buChar char="•"/>
            </a:pPr>
            <a:r>
              <a:rPr lang="en-US" baseline="0" dirty="0" smtClean="0"/>
              <a:t>Not geared to replace revenue distribution systems.</a:t>
            </a:r>
          </a:p>
          <a:p>
            <a:pP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D9F4C546-B584-4134-AC0F-491C1C580FC9}"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Notes:</a:t>
            </a:r>
          </a:p>
          <a:p>
            <a:endParaRPr lang="en-US" dirty="0" smtClean="0"/>
          </a:p>
          <a:p>
            <a:r>
              <a:rPr lang="en-US" dirty="0" smtClean="0"/>
              <a:t>Explain purpose of spreadsheets:</a:t>
            </a:r>
          </a:p>
          <a:p>
            <a:pPr>
              <a:buFont typeface="Arial" pitchFamily="34" charset="0"/>
              <a:buChar char="•"/>
            </a:pPr>
            <a:r>
              <a:rPr lang="en-US" baseline="0" dirty="0" smtClean="0"/>
              <a:t>To identify potential revenue distribution issues for certain case types during IAS court audits.</a:t>
            </a:r>
          </a:p>
          <a:p>
            <a:pPr>
              <a:buFont typeface="Arial" pitchFamily="34" charset="0"/>
              <a:buChar char="•"/>
            </a:pPr>
            <a:endParaRPr lang="en-US" baseline="0" dirty="0" smtClean="0"/>
          </a:p>
          <a:p>
            <a:pPr>
              <a:buFont typeface="Arial" pitchFamily="34" charset="0"/>
              <a:buChar char="•"/>
            </a:pPr>
            <a:r>
              <a:rPr lang="en-US" baseline="0" dirty="0" smtClean="0"/>
              <a:t>Not geared to replace revenue distribution systems.</a:t>
            </a:r>
          </a:p>
          <a:p>
            <a:pP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D9F4C546-B584-4134-AC0F-491C1C580FC9}"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Notes:</a:t>
            </a:r>
          </a:p>
          <a:p>
            <a:endParaRPr lang="en-US" dirty="0" smtClean="0"/>
          </a:p>
          <a:p>
            <a:r>
              <a:rPr lang="en-US" dirty="0" smtClean="0"/>
              <a:t>Ask</a:t>
            </a:r>
            <a:r>
              <a:rPr lang="en-US" baseline="0" dirty="0" smtClean="0"/>
              <a:t> participants to take note of this information as we will use to populate a spreadsheet.</a:t>
            </a:r>
            <a:endParaRPr lang="en-US" dirty="0"/>
          </a:p>
        </p:txBody>
      </p:sp>
      <p:sp>
        <p:nvSpPr>
          <p:cNvPr id="4" name="Slide Number Placeholder 3"/>
          <p:cNvSpPr>
            <a:spLocks noGrp="1"/>
          </p:cNvSpPr>
          <p:nvPr>
            <p:ph type="sldNum" sz="quarter" idx="10"/>
          </p:nvPr>
        </p:nvSpPr>
        <p:spPr/>
        <p:txBody>
          <a:bodyPr/>
          <a:lstStyle/>
          <a:p>
            <a:fld id="{D9F4C546-B584-4134-AC0F-491C1C580FC9}"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Notes:</a:t>
            </a:r>
          </a:p>
          <a:p>
            <a:endParaRPr lang="en-US" dirty="0" smtClean="0"/>
          </a:p>
          <a:p>
            <a:r>
              <a:rPr lang="en-US" dirty="0" smtClean="0"/>
              <a:t>Ask</a:t>
            </a:r>
            <a:r>
              <a:rPr lang="en-US" baseline="0" dirty="0" smtClean="0"/>
              <a:t> participants to take note of this information as we will use to populate a spreadsheet.</a:t>
            </a:r>
            <a:endParaRPr lang="en-US" dirty="0" smtClean="0"/>
          </a:p>
          <a:p>
            <a:endParaRPr lang="en-US" dirty="0"/>
          </a:p>
        </p:txBody>
      </p:sp>
      <p:sp>
        <p:nvSpPr>
          <p:cNvPr id="4" name="Slide Number Placeholder 3"/>
          <p:cNvSpPr>
            <a:spLocks noGrp="1"/>
          </p:cNvSpPr>
          <p:nvPr>
            <p:ph type="sldNum" sz="quarter" idx="10"/>
          </p:nvPr>
        </p:nvSpPr>
        <p:spPr/>
        <p:txBody>
          <a:bodyPr/>
          <a:lstStyle/>
          <a:p>
            <a:fld id="{D9F4C546-B584-4134-AC0F-491C1C580FC9}"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Notes:</a:t>
            </a:r>
          </a:p>
          <a:p>
            <a:endParaRPr lang="en-US" dirty="0" smtClean="0"/>
          </a:p>
          <a:p>
            <a:r>
              <a:rPr lang="en-US" dirty="0" smtClean="0"/>
              <a:t>Take time to slowly</a:t>
            </a:r>
            <a:r>
              <a:rPr lang="en-US" baseline="0" dirty="0" smtClean="0"/>
              <a:t> w</a:t>
            </a:r>
            <a:r>
              <a:rPr lang="en-US" dirty="0" smtClean="0"/>
              <a:t>alkthrough</a:t>
            </a:r>
            <a:r>
              <a:rPr lang="en-US" baseline="0" dirty="0" smtClean="0"/>
              <a:t> steps in populating IAS audit worksheet.</a:t>
            </a:r>
          </a:p>
          <a:p>
            <a:r>
              <a:rPr lang="en-US" baseline="0" dirty="0" smtClean="0"/>
              <a:t>1</a:t>
            </a:r>
            <a:r>
              <a:rPr lang="en-US" baseline="30000" dirty="0" smtClean="0"/>
              <a:t>st</a:t>
            </a:r>
            <a:r>
              <a:rPr lang="en-US" baseline="0" dirty="0" smtClean="0"/>
              <a:t> enter green shaded case information</a:t>
            </a:r>
            <a:r>
              <a:rPr lang="en-US" dirty="0" smtClean="0"/>
              <a:t> </a:t>
            </a:r>
          </a:p>
          <a:p>
            <a:r>
              <a:rPr lang="en-US" dirty="0" smtClean="0"/>
              <a:t>2</a:t>
            </a:r>
            <a:r>
              <a:rPr lang="en-US" baseline="30000" dirty="0" smtClean="0"/>
              <a:t>nd</a:t>
            </a:r>
            <a:r>
              <a:rPr lang="en-US" dirty="0" smtClean="0"/>
              <a:t> enter blue shaded fine</a:t>
            </a:r>
            <a:r>
              <a:rPr lang="en-US" baseline="0" dirty="0" smtClean="0"/>
              <a:t> information</a:t>
            </a:r>
          </a:p>
          <a:p>
            <a:r>
              <a:rPr lang="en-US" baseline="0" dirty="0" smtClean="0"/>
              <a:t>3</a:t>
            </a:r>
            <a:r>
              <a:rPr lang="en-US" baseline="30000" dirty="0" smtClean="0"/>
              <a:t>rd</a:t>
            </a:r>
            <a:r>
              <a:rPr lang="en-US" baseline="0" dirty="0" smtClean="0"/>
              <a:t> enter orange shaded local penalties</a:t>
            </a:r>
          </a:p>
          <a:p>
            <a:endParaRPr lang="en-US" dirty="0"/>
          </a:p>
        </p:txBody>
      </p:sp>
      <p:sp>
        <p:nvSpPr>
          <p:cNvPr id="4" name="Slide Number Placeholder 3"/>
          <p:cNvSpPr>
            <a:spLocks noGrp="1"/>
          </p:cNvSpPr>
          <p:nvPr>
            <p:ph type="sldNum" sz="quarter" idx="10"/>
          </p:nvPr>
        </p:nvSpPr>
        <p:spPr/>
        <p:txBody>
          <a:bodyPr/>
          <a:lstStyle/>
          <a:p>
            <a:fld id="{D9F4C546-B584-4134-AC0F-491C1C580FC9}"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9F4C546-B584-4134-AC0F-491C1C580FC9}"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9F4C546-B584-4134-AC0F-491C1C580FC9}" type="slidenum">
              <a:rPr lang="en-US" smtClean="0"/>
              <a:pPr/>
              <a:t>22</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STOPPED REVIEWING HERE</a:t>
            </a:r>
            <a:endParaRPr lang="en-US" dirty="0"/>
          </a:p>
        </p:txBody>
      </p:sp>
      <p:sp>
        <p:nvSpPr>
          <p:cNvPr id="4" name="Slide Number Placeholder 3"/>
          <p:cNvSpPr>
            <a:spLocks noGrp="1"/>
          </p:cNvSpPr>
          <p:nvPr>
            <p:ph type="sldNum" sz="quarter" idx="10"/>
          </p:nvPr>
        </p:nvSpPr>
        <p:spPr/>
        <p:txBody>
          <a:bodyPr/>
          <a:lstStyle/>
          <a:p>
            <a:fld id="{D9F4C546-B584-4134-AC0F-491C1C580FC9}" type="slidenum">
              <a:rPr lang="en-US" smtClean="0"/>
              <a:pPr/>
              <a:t>25</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D9F4C546-B584-4134-AC0F-491C1C580FC9}" type="slidenum">
              <a:rPr lang="en-US" smtClean="0"/>
              <a:pPr/>
              <a:t>31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65548" name="Rectangle 12"/>
          <p:cNvSpPr>
            <a:spLocks noGrp="1" noChangeArrowheads="1"/>
          </p:cNvSpPr>
          <p:nvPr>
            <p:ph type="ctrTitle"/>
          </p:nvPr>
        </p:nvSpPr>
        <p:spPr>
          <a:xfrm>
            <a:off x="762000" y="2057400"/>
            <a:ext cx="7772400" cy="1143000"/>
          </a:xfrm>
        </p:spPr>
        <p:txBody>
          <a:bodyPr/>
          <a:lstStyle>
            <a:lvl1pPr algn="ctr">
              <a:defRPr sz="6000"/>
            </a:lvl1pPr>
          </a:lstStyle>
          <a:p>
            <a:r>
              <a:rPr lang="en-US" smtClean="0"/>
              <a:t>Click to edit Master title style</a:t>
            </a:r>
            <a:endParaRPr lang="en-US"/>
          </a:p>
        </p:txBody>
      </p:sp>
      <p:sp>
        <p:nvSpPr>
          <p:cNvPr id="65549" name="Rectangle 13"/>
          <p:cNvSpPr>
            <a:spLocks noGrp="1" noChangeArrowheads="1"/>
          </p:cNvSpPr>
          <p:nvPr>
            <p:ph type="subTitle" idx="1"/>
          </p:nvPr>
        </p:nvSpPr>
        <p:spPr>
          <a:xfrm>
            <a:off x="914400" y="3733800"/>
            <a:ext cx="7543800" cy="762000"/>
          </a:xfrm>
        </p:spPr>
        <p:txBody>
          <a:bodyPr/>
          <a:lstStyle>
            <a:lvl1pPr marL="0" indent="0" algn="ctr">
              <a:buFontTx/>
              <a:buNone/>
              <a:defRPr/>
            </a:lvl1pPr>
          </a:lstStyle>
          <a:p>
            <a:r>
              <a:rPr lang="en-US" smtClean="0"/>
              <a:t>Click to edit Master subtitle style</a:t>
            </a:r>
            <a:endParaRPr lang="en-US"/>
          </a:p>
        </p:txBody>
      </p:sp>
      <p:sp>
        <p:nvSpPr>
          <p:cNvPr id="65550"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fld id="{1BD44452-9A3E-4DD9-84A4-843E3B86A11F}" type="datetime4">
              <a:rPr lang="en-US" smtClean="0"/>
              <a:pPr/>
              <a:t>March 11, 2013</a:t>
            </a:fld>
            <a:endParaRPr lang="en-US"/>
          </a:p>
        </p:txBody>
      </p:sp>
      <p:sp>
        <p:nvSpPr>
          <p:cNvPr id="65551"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r>
              <a:rPr lang="en-US" smtClean="0"/>
              <a:t>     Revenue Distribution Training </a:t>
            </a:r>
            <a:endParaRPr lang="en-US"/>
          </a:p>
        </p:txBody>
      </p:sp>
      <p:sp>
        <p:nvSpPr>
          <p:cNvPr id="65552"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EBE7665E-A054-426B-90B4-86C8DC2CDF0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3C5009B-1AFA-45C5-BAA7-81524D8F12A2}" type="datetime4">
              <a:rPr lang="en-US" smtClean="0"/>
              <a:pPr/>
              <a:t>March 11, 2013</a:t>
            </a:fld>
            <a:endParaRPr lang="en-US"/>
          </a:p>
        </p:txBody>
      </p:sp>
      <p:sp>
        <p:nvSpPr>
          <p:cNvPr id="5" name="Footer Placeholder 4"/>
          <p:cNvSpPr>
            <a:spLocks noGrp="1"/>
          </p:cNvSpPr>
          <p:nvPr>
            <p:ph type="ftr" sz="quarter" idx="11"/>
          </p:nvPr>
        </p:nvSpPr>
        <p:spPr/>
        <p:txBody>
          <a:bodyPr/>
          <a:lstStyle>
            <a:lvl1pPr>
              <a:defRPr/>
            </a:lvl1pPr>
          </a:lstStyle>
          <a:p>
            <a:r>
              <a:rPr lang="en-US" smtClean="0"/>
              <a:t>     Revenue Distribution Training </a:t>
            </a:r>
            <a:endParaRPr lang="en-US"/>
          </a:p>
        </p:txBody>
      </p:sp>
      <p:sp>
        <p:nvSpPr>
          <p:cNvPr id="6" name="Slide Number Placeholder 5"/>
          <p:cNvSpPr>
            <a:spLocks noGrp="1"/>
          </p:cNvSpPr>
          <p:nvPr>
            <p:ph type="sldNum" sz="quarter" idx="12"/>
          </p:nvPr>
        </p:nvSpPr>
        <p:spPr/>
        <p:txBody>
          <a:bodyPr/>
          <a:lstStyle>
            <a:lvl1pPr>
              <a:defRPr/>
            </a:lvl1pPr>
          </a:lstStyle>
          <a:p>
            <a:fld id="{D1BE6F81-BAD1-41BA-BBBD-8CFBCFDE049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76200"/>
            <a:ext cx="2133600" cy="60563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6200"/>
            <a:ext cx="6248400" cy="60563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AF9A235-E35F-470C-BCF2-0D35AE81D1F9}" type="datetime4">
              <a:rPr lang="en-US" smtClean="0"/>
              <a:pPr/>
              <a:t>March 11, 2013</a:t>
            </a:fld>
            <a:endParaRPr lang="en-US"/>
          </a:p>
        </p:txBody>
      </p:sp>
      <p:sp>
        <p:nvSpPr>
          <p:cNvPr id="5" name="Footer Placeholder 4"/>
          <p:cNvSpPr>
            <a:spLocks noGrp="1"/>
          </p:cNvSpPr>
          <p:nvPr>
            <p:ph type="ftr" sz="quarter" idx="11"/>
          </p:nvPr>
        </p:nvSpPr>
        <p:spPr/>
        <p:txBody>
          <a:bodyPr/>
          <a:lstStyle>
            <a:lvl1pPr>
              <a:defRPr/>
            </a:lvl1pPr>
          </a:lstStyle>
          <a:p>
            <a:r>
              <a:rPr lang="en-US" smtClean="0"/>
              <a:t>     Revenue Distribution Training </a:t>
            </a:r>
            <a:endParaRPr lang="en-US"/>
          </a:p>
        </p:txBody>
      </p:sp>
      <p:sp>
        <p:nvSpPr>
          <p:cNvPr id="6" name="Slide Number Placeholder 5"/>
          <p:cNvSpPr>
            <a:spLocks noGrp="1"/>
          </p:cNvSpPr>
          <p:nvPr>
            <p:ph type="sldNum" sz="quarter" idx="12"/>
          </p:nvPr>
        </p:nvSpPr>
        <p:spPr/>
        <p:txBody>
          <a:bodyPr/>
          <a:lstStyle>
            <a:lvl1pPr>
              <a:defRPr/>
            </a:lvl1pPr>
          </a:lstStyle>
          <a:p>
            <a:fld id="{FC8186B7-7443-49FC-AFE9-CE7F7FCAC72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407702D9-70AE-41A1-AF4D-9798AAA3DF03}" type="datetime4">
              <a:rPr lang="en-US" smtClean="0"/>
              <a:pPr/>
              <a:t>March 11, 2013</a:t>
            </a:fld>
            <a:endParaRPr lang="en-US"/>
          </a:p>
        </p:txBody>
      </p:sp>
      <p:sp>
        <p:nvSpPr>
          <p:cNvPr id="5" name="Footer Placeholder 4"/>
          <p:cNvSpPr>
            <a:spLocks noGrp="1"/>
          </p:cNvSpPr>
          <p:nvPr>
            <p:ph type="ftr" sz="quarter" idx="11"/>
          </p:nvPr>
        </p:nvSpPr>
        <p:spPr/>
        <p:txBody>
          <a:bodyPr/>
          <a:lstStyle>
            <a:lvl1pPr>
              <a:defRPr/>
            </a:lvl1pPr>
          </a:lstStyle>
          <a:p>
            <a:r>
              <a:rPr lang="en-US" smtClean="0"/>
              <a:t>     Revenue Distribution Training </a:t>
            </a:r>
            <a:endParaRPr lang="en-US"/>
          </a:p>
        </p:txBody>
      </p:sp>
      <p:sp>
        <p:nvSpPr>
          <p:cNvPr id="6" name="Slide Number Placeholder 5"/>
          <p:cNvSpPr>
            <a:spLocks noGrp="1"/>
          </p:cNvSpPr>
          <p:nvPr>
            <p:ph type="sldNum" sz="quarter" idx="12"/>
          </p:nvPr>
        </p:nvSpPr>
        <p:spPr/>
        <p:txBody>
          <a:bodyPr/>
          <a:lstStyle>
            <a:lvl1pPr>
              <a:defRPr/>
            </a:lvl1pPr>
          </a:lstStyle>
          <a:p>
            <a:fld id="{CD02BB1F-1D6F-4064-ABB2-98B9D85B3A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231303B9-E9A8-40C9-A561-1A4C6BDBA0FD}" type="datetime4">
              <a:rPr lang="en-US" smtClean="0"/>
              <a:pPr/>
              <a:t>March 11, 2013</a:t>
            </a:fld>
            <a:endParaRPr lang="en-US"/>
          </a:p>
        </p:txBody>
      </p:sp>
      <p:sp>
        <p:nvSpPr>
          <p:cNvPr id="5" name="Footer Placeholder 4"/>
          <p:cNvSpPr>
            <a:spLocks noGrp="1"/>
          </p:cNvSpPr>
          <p:nvPr>
            <p:ph type="ftr" sz="quarter" idx="11"/>
          </p:nvPr>
        </p:nvSpPr>
        <p:spPr/>
        <p:txBody>
          <a:bodyPr/>
          <a:lstStyle>
            <a:lvl1pPr>
              <a:defRPr/>
            </a:lvl1pPr>
          </a:lstStyle>
          <a:p>
            <a:r>
              <a:rPr lang="en-US" smtClean="0"/>
              <a:t>     Revenue Distribution Training </a:t>
            </a:r>
            <a:endParaRPr lang="en-US"/>
          </a:p>
        </p:txBody>
      </p:sp>
      <p:sp>
        <p:nvSpPr>
          <p:cNvPr id="6" name="Slide Number Placeholder 5"/>
          <p:cNvSpPr>
            <a:spLocks noGrp="1"/>
          </p:cNvSpPr>
          <p:nvPr>
            <p:ph type="sldNum" sz="quarter" idx="12"/>
          </p:nvPr>
        </p:nvSpPr>
        <p:spPr/>
        <p:txBody>
          <a:bodyPr/>
          <a:lstStyle>
            <a:lvl1pPr>
              <a:defRPr/>
            </a:lvl1pPr>
          </a:lstStyle>
          <a:p>
            <a:fld id="{05684F8F-BF01-434D-9142-F5FAC89ECAE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5400" y="1905000"/>
            <a:ext cx="3752850" cy="4227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00650" y="1905000"/>
            <a:ext cx="3754438" cy="4227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F74D98BA-F98C-4B4D-9691-843AD0F20471}" type="datetime4">
              <a:rPr lang="en-US" smtClean="0"/>
              <a:pPr/>
              <a:t>March 11, 2013</a:t>
            </a:fld>
            <a:endParaRPr lang="en-US"/>
          </a:p>
        </p:txBody>
      </p:sp>
      <p:sp>
        <p:nvSpPr>
          <p:cNvPr id="6" name="Footer Placeholder 5"/>
          <p:cNvSpPr>
            <a:spLocks noGrp="1"/>
          </p:cNvSpPr>
          <p:nvPr>
            <p:ph type="ftr" sz="quarter" idx="11"/>
          </p:nvPr>
        </p:nvSpPr>
        <p:spPr/>
        <p:txBody>
          <a:bodyPr/>
          <a:lstStyle>
            <a:lvl1pPr>
              <a:defRPr/>
            </a:lvl1pPr>
          </a:lstStyle>
          <a:p>
            <a:r>
              <a:rPr lang="en-US" smtClean="0"/>
              <a:t>     Revenue Distribution Training </a:t>
            </a:r>
            <a:endParaRPr lang="en-US"/>
          </a:p>
        </p:txBody>
      </p:sp>
      <p:sp>
        <p:nvSpPr>
          <p:cNvPr id="7" name="Slide Number Placeholder 6"/>
          <p:cNvSpPr>
            <a:spLocks noGrp="1"/>
          </p:cNvSpPr>
          <p:nvPr>
            <p:ph type="sldNum" sz="quarter" idx="12"/>
          </p:nvPr>
        </p:nvSpPr>
        <p:spPr/>
        <p:txBody>
          <a:bodyPr/>
          <a:lstStyle>
            <a:lvl1pPr>
              <a:defRPr/>
            </a:lvl1pPr>
          </a:lstStyle>
          <a:p>
            <a:fld id="{D91E92B5-5CA0-41D7-9D4B-DC49FD84167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F0D32721-1027-42ED-ADD6-A09184156BBD}" type="datetime4">
              <a:rPr lang="en-US" smtClean="0"/>
              <a:pPr/>
              <a:t>March 11, 2013</a:t>
            </a:fld>
            <a:endParaRPr lang="en-US"/>
          </a:p>
        </p:txBody>
      </p:sp>
      <p:sp>
        <p:nvSpPr>
          <p:cNvPr id="8" name="Footer Placeholder 7"/>
          <p:cNvSpPr>
            <a:spLocks noGrp="1"/>
          </p:cNvSpPr>
          <p:nvPr>
            <p:ph type="ftr" sz="quarter" idx="11"/>
          </p:nvPr>
        </p:nvSpPr>
        <p:spPr/>
        <p:txBody>
          <a:bodyPr/>
          <a:lstStyle>
            <a:lvl1pPr>
              <a:defRPr/>
            </a:lvl1pPr>
          </a:lstStyle>
          <a:p>
            <a:r>
              <a:rPr lang="en-US" smtClean="0"/>
              <a:t>     Revenue Distribution Training </a:t>
            </a:r>
            <a:endParaRPr lang="en-US"/>
          </a:p>
        </p:txBody>
      </p:sp>
      <p:sp>
        <p:nvSpPr>
          <p:cNvPr id="9" name="Slide Number Placeholder 8"/>
          <p:cNvSpPr>
            <a:spLocks noGrp="1"/>
          </p:cNvSpPr>
          <p:nvPr>
            <p:ph type="sldNum" sz="quarter" idx="12"/>
          </p:nvPr>
        </p:nvSpPr>
        <p:spPr/>
        <p:txBody>
          <a:bodyPr/>
          <a:lstStyle>
            <a:lvl1pPr>
              <a:defRPr/>
            </a:lvl1pPr>
          </a:lstStyle>
          <a:p>
            <a:fld id="{93BD6F6E-9C4E-4E8D-B6FB-4816A5151AF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EE27519B-8085-467B-8C89-85A3A424EB65}" type="datetime4">
              <a:rPr lang="en-US" smtClean="0"/>
              <a:pPr/>
              <a:t>March 11, 2013</a:t>
            </a:fld>
            <a:endParaRPr lang="en-US"/>
          </a:p>
        </p:txBody>
      </p:sp>
      <p:sp>
        <p:nvSpPr>
          <p:cNvPr id="4" name="Footer Placeholder 3"/>
          <p:cNvSpPr>
            <a:spLocks noGrp="1"/>
          </p:cNvSpPr>
          <p:nvPr>
            <p:ph type="ftr" sz="quarter" idx="11"/>
          </p:nvPr>
        </p:nvSpPr>
        <p:spPr/>
        <p:txBody>
          <a:bodyPr/>
          <a:lstStyle>
            <a:lvl1pPr>
              <a:defRPr/>
            </a:lvl1pPr>
          </a:lstStyle>
          <a:p>
            <a:r>
              <a:rPr lang="en-US" smtClean="0"/>
              <a:t>     Revenue Distribution Training </a:t>
            </a:r>
            <a:endParaRPr lang="en-US"/>
          </a:p>
        </p:txBody>
      </p:sp>
      <p:sp>
        <p:nvSpPr>
          <p:cNvPr id="5" name="Slide Number Placeholder 4"/>
          <p:cNvSpPr>
            <a:spLocks noGrp="1"/>
          </p:cNvSpPr>
          <p:nvPr>
            <p:ph type="sldNum" sz="quarter" idx="12"/>
          </p:nvPr>
        </p:nvSpPr>
        <p:spPr/>
        <p:txBody>
          <a:bodyPr/>
          <a:lstStyle>
            <a:lvl1pPr>
              <a:defRPr/>
            </a:lvl1pPr>
          </a:lstStyle>
          <a:p>
            <a:fld id="{AA227681-1438-459A-AF32-8F280AA7681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0DB535D9-447C-49BE-B211-85DD26281BD3}" type="datetime4">
              <a:rPr lang="en-US" smtClean="0"/>
              <a:pPr/>
              <a:t>March 11, 2013</a:t>
            </a:fld>
            <a:endParaRPr lang="en-US"/>
          </a:p>
        </p:txBody>
      </p:sp>
      <p:sp>
        <p:nvSpPr>
          <p:cNvPr id="3" name="Footer Placeholder 2"/>
          <p:cNvSpPr>
            <a:spLocks noGrp="1"/>
          </p:cNvSpPr>
          <p:nvPr>
            <p:ph type="ftr" sz="quarter" idx="11"/>
          </p:nvPr>
        </p:nvSpPr>
        <p:spPr/>
        <p:txBody>
          <a:bodyPr/>
          <a:lstStyle>
            <a:lvl1pPr>
              <a:defRPr/>
            </a:lvl1pPr>
          </a:lstStyle>
          <a:p>
            <a:r>
              <a:rPr lang="en-US" smtClean="0"/>
              <a:t>     Revenue Distribution Training </a:t>
            </a:r>
            <a:endParaRPr lang="en-US"/>
          </a:p>
        </p:txBody>
      </p:sp>
      <p:sp>
        <p:nvSpPr>
          <p:cNvPr id="4" name="Slide Number Placeholder 3"/>
          <p:cNvSpPr>
            <a:spLocks noGrp="1"/>
          </p:cNvSpPr>
          <p:nvPr>
            <p:ph type="sldNum" sz="quarter" idx="12"/>
          </p:nvPr>
        </p:nvSpPr>
        <p:spPr/>
        <p:txBody>
          <a:bodyPr/>
          <a:lstStyle>
            <a:lvl1pPr>
              <a:defRPr/>
            </a:lvl1pPr>
          </a:lstStyle>
          <a:p>
            <a:fld id="{ABAB9E0B-D1FB-4339-B0F2-A9BEA2E7D03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87EEE5DE-AF87-418C-A7E9-469288A9298C}" type="datetime4">
              <a:rPr lang="en-US" smtClean="0"/>
              <a:pPr/>
              <a:t>March 11, 2013</a:t>
            </a:fld>
            <a:endParaRPr lang="en-US"/>
          </a:p>
        </p:txBody>
      </p:sp>
      <p:sp>
        <p:nvSpPr>
          <p:cNvPr id="6" name="Footer Placeholder 5"/>
          <p:cNvSpPr>
            <a:spLocks noGrp="1"/>
          </p:cNvSpPr>
          <p:nvPr>
            <p:ph type="ftr" sz="quarter" idx="11"/>
          </p:nvPr>
        </p:nvSpPr>
        <p:spPr/>
        <p:txBody>
          <a:bodyPr/>
          <a:lstStyle>
            <a:lvl1pPr>
              <a:defRPr/>
            </a:lvl1pPr>
          </a:lstStyle>
          <a:p>
            <a:r>
              <a:rPr lang="en-US" smtClean="0"/>
              <a:t>     Revenue Distribution Training </a:t>
            </a:r>
            <a:endParaRPr lang="en-US"/>
          </a:p>
        </p:txBody>
      </p:sp>
      <p:sp>
        <p:nvSpPr>
          <p:cNvPr id="7" name="Slide Number Placeholder 6"/>
          <p:cNvSpPr>
            <a:spLocks noGrp="1"/>
          </p:cNvSpPr>
          <p:nvPr>
            <p:ph type="sldNum" sz="quarter" idx="12"/>
          </p:nvPr>
        </p:nvSpPr>
        <p:spPr/>
        <p:txBody>
          <a:bodyPr/>
          <a:lstStyle>
            <a:lvl1pPr>
              <a:defRPr/>
            </a:lvl1pPr>
          </a:lstStyle>
          <a:p>
            <a:fld id="{72E7AB9C-264E-4E9A-8A06-8B5C38F01CA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506B5623-95A7-4CF0-A292-D8AB157A146F}" type="datetime4">
              <a:rPr lang="en-US" smtClean="0"/>
              <a:pPr/>
              <a:t>March 11, 2013</a:t>
            </a:fld>
            <a:endParaRPr lang="en-US"/>
          </a:p>
        </p:txBody>
      </p:sp>
      <p:sp>
        <p:nvSpPr>
          <p:cNvPr id="6" name="Footer Placeholder 5"/>
          <p:cNvSpPr>
            <a:spLocks noGrp="1"/>
          </p:cNvSpPr>
          <p:nvPr>
            <p:ph type="ftr" sz="quarter" idx="11"/>
          </p:nvPr>
        </p:nvSpPr>
        <p:spPr/>
        <p:txBody>
          <a:bodyPr/>
          <a:lstStyle>
            <a:lvl1pPr>
              <a:defRPr/>
            </a:lvl1pPr>
          </a:lstStyle>
          <a:p>
            <a:r>
              <a:rPr lang="en-US" smtClean="0"/>
              <a:t>     Revenue Distribution Training </a:t>
            </a:r>
            <a:endParaRPr lang="en-US"/>
          </a:p>
        </p:txBody>
      </p:sp>
      <p:sp>
        <p:nvSpPr>
          <p:cNvPr id="7" name="Slide Number Placeholder 6"/>
          <p:cNvSpPr>
            <a:spLocks noGrp="1"/>
          </p:cNvSpPr>
          <p:nvPr>
            <p:ph type="sldNum" sz="quarter" idx="12"/>
          </p:nvPr>
        </p:nvSpPr>
        <p:spPr/>
        <p:txBody>
          <a:bodyPr/>
          <a:lstStyle>
            <a:lvl1pPr>
              <a:defRPr/>
            </a:lvl1pPr>
          </a:lstStyle>
          <a:p>
            <a:fld id="{37D98BA2-514F-4AB4-BE56-3CAEAE6D0A1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64521" name="Rectangle 9"/>
          <p:cNvSpPr>
            <a:spLocks noGrp="1" noChangeArrowheads="1"/>
          </p:cNvSpPr>
          <p:nvPr>
            <p:ph type="title"/>
          </p:nvPr>
        </p:nvSpPr>
        <p:spPr bwMode="auto">
          <a:xfrm>
            <a:off x="457200" y="76200"/>
            <a:ext cx="8534400" cy="13716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4522" name="Rectangle 10"/>
          <p:cNvSpPr>
            <a:spLocks noGrp="1" noChangeArrowheads="1"/>
          </p:cNvSpPr>
          <p:nvPr>
            <p:ph type="body" idx="1"/>
          </p:nvPr>
        </p:nvSpPr>
        <p:spPr bwMode="auto">
          <a:xfrm>
            <a:off x="1295400" y="1905000"/>
            <a:ext cx="7659688" cy="42275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64523" name="Rectangle 11"/>
          <p:cNvSpPr>
            <a:spLocks noGrp="1" noChangeArrowheads="1"/>
          </p:cNvSpPr>
          <p:nvPr>
            <p:ph type="dt" sz="half" idx="2"/>
          </p:nvPr>
        </p:nvSpPr>
        <p:spPr bwMode="auto">
          <a:xfrm>
            <a:off x="11430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fld id="{DF8333E1-DBC5-44A6-9843-565D61898B58}" type="datetime4">
              <a:rPr lang="en-US" smtClean="0"/>
              <a:pPr/>
              <a:t>March 11, 2013</a:t>
            </a:fld>
            <a:endParaRPr lang="en-US"/>
          </a:p>
        </p:txBody>
      </p:sp>
      <p:sp>
        <p:nvSpPr>
          <p:cNvPr id="64524" name="Rectangle 12"/>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r>
              <a:rPr lang="en-US" smtClean="0"/>
              <a:t>     Revenue Distribution Training </a:t>
            </a:r>
            <a:endParaRPr lang="en-US"/>
          </a:p>
        </p:txBody>
      </p:sp>
      <p:sp>
        <p:nvSpPr>
          <p:cNvPr id="64525" name="Rectangle 13"/>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4E8B73E0-BCD8-44C3-9241-213B87F15063}" type="slidenum">
              <a:rPr lang="en-US" smtClean="0"/>
              <a:pPr/>
              <a:t>‹#›</a:t>
            </a:fld>
            <a:endParaRPr lang="en-US"/>
          </a:p>
        </p:txBody>
      </p:sp>
    </p:spTree>
  </p:cSld>
  <p:clrMap bg1="dk2" tx1="lt1" bg2="dk1"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hf hdr="0" ftr="0" dt="0"/>
  <p:txStyles>
    <p:titleStyle>
      <a:lvl1pPr algn="l" rtl="0" eaLnBrk="1" fontAlgn="base" hangingPunct="1">
        <a:spcBef>
          <a:spcPct val="0"/>
        </a:spcBef>
        <a:spcAft>
          <a:spcPct val="0"/>
        </a:spcAft>
        <a:defRPr sz="5400" b="1">
          <a:solidFill>
            <a:schemeClr val="tx2"/>
          </a:solidFill>
          <a:latin typeface="+mj-lt"/>
          <a:ea typeface="+mj-ea"/>
          <a:cs typeface="+mj-cs"/>
        </a:defRPr>
      </a:lvl1pPr>
      <a:lvl2pPr algn="l" rtl="0" eaLnBrk="1" fontAlgn="base" hangingPunct="1">
        <a:spcBef>
          <a:spcPct val="0"/>
        </a:spcBef>
        <a:spcAft>
          <a:spcPct val="0"/>
        </a:spcAft>
        <a:defRPr sz="5400" b="1">
          <a:solidFill>
            <a:schemeClr val="tx2"/>
          </a:solidFill>
          <a:latin typeface="Tahoma" pitchFamily="34" charset="0"/>
        </a:defRPr>
      </a:lvl2pPr>
      <a:lvl3pPr algn="l" rtl="0" eaLnBrk="1" fontAlgn="base" hangingPunct="1">
        <a:spcBef>
          <a:spcPct val="0"/>
        </a:spcBef>
        <a:spcAft>
          <a:spcPct val="0"/>
        </a:spcAft>
        <a:defRPr sz="5400" b="1">
          <a:solidFill>
            <a:schemeClr val="tx2"/>
          </a:solidFill>
          <a:latin typeface="Tahoma" pitchFamily="34" charset="0"/>
        </a:defRPr>
      </a:lvl3pPr>
      <a:lvl4pPr algn="l" rtl="0" eaLnBrk="1" fontAlgn="base" hangingPunct="1">
        <a:spcBef>
          <a:spcPct val="0"/>
        </a:spcBef>
        <a:spcAft>
          <a:spcPct val="0"/>
        </a:spcAft>
        <a:defRPr sz="5400" b="1">
          <a:solidFill>
            <a:schemeClr val="tx2"/>
          </a:solidFill>
          <a:latin typeface="Tahoma" pitchFamily="34" charset="0"/>
        </a:defRPr>
      </a:lvl4pPr>
      <a:lvl5pPr algn="l" rtl="0" eaLnBrk="1" fontAlgn="base" hangingPunct="1">
        <a:spcBef>
          <a:spcPct val="0"/>
        </a:spcBef>
        <a:spcAft>
          <a:spcPct val="0"/>
        </a:spcAft>
        <a:defRPr sz="5400" b="1">
          <a:solidFill>
            <a:schemeClr val="tx2"/>
          </a:solidFill>
          <a:latin typeface="Tahoma" pitchFamily="34" charset="0"/>
        </a:defRPr>
      </a:lvl5pPr>
      <a:lvl6pPr marL="457200" algn="l" rtl="0" eaLnBrk="1" fontAlgn="base" hangingPunct="1">
        <a:spcBef>
          <a:spcPct val="0"/>
        </a:spcBef>
        <a:spcAft>
          <a:spcPct val="0"/>
        </a:spcAft>
        <a:defRPr sz="5400" b="1">
          <a:solidFill>
            <a:schemeClr val="tx2"/>
          </a:solidFill>
          <a:latin typeface="Tahoma" pitchFamily="34" charset="0"/>
        </a:defRPr>
      </a:lvl6pPr>
      <a:lvl7pPr marL="914400" algn="l" rtl="0" eaLnBrk="1" fontAlgn="base" hangingPunct="1">
        <a:spcBef>
          <a:spcPct val="0"/>
        </a:spcBef>
        <a:spcAft>
          <a:spcPct val="0"/>
        </a:spcAft>
        <a:defRPr sz="5400" b="1">
          <a:solidFill>
            <a:schemeClr val="tx2"/>
          </a:solidFill>
          <a:latin typeface="Tahoma" pitchFamily="34" charset="0"/>
        </a:defRPr>
      </a:lvl7pPr>
      <a:lvl8pPr marL="1371600" algn="l" rtl="0" eaLnBrk="1" fontAlgn="base" hangingPunct="1">
        <a:spcBef>
          <a:spcPct val="0"/>
        </a:spcBef>
        <a:spcAft>
          <a:spcPct val="0"/>
        </a:spcAft>
        <a:defRPr sz="5400" b="1">
          <a:solidFill>
            <a:schemeClr val="tx2"/>
          </a:solidFill>
          <a:latin typeface="Tahoma" pitchFamily="34" charset="0"/>
        </a:defRPr>
      </a:lvl8pPr>
      <a:lvl9pPr marL="1828800" algn="l" rtl="0" eaLnBrk="1" fontAlgn="base" hangingPunct="1">
        <a:spcBef>
          <a:spcPct val="0"/>
        </a:spcBef>
        <a:spcAft>
          <a:spcPct val="0"/>
        </a:spcAft>
        <a:defRPr sz="5400" b="1">
          <a:solidFill>
            <a:schemeClr val="tx2"/>
          </a:solidFill>
          <a:latin typeface="Tahoma" pitchFamily="34" charset="0"/>
        </a:defRPr>
      </a:lvl9pPr>
    </p:titleStyle>
    <p:bodyStyle>
      <a:lvl1pPr marL="342900" indent="-342900" algn="l" rtl="0" eaLnBrk="1" fontAlgn="base" hangingPunct="1">
        <a:spcBef>
          <a:spcPct val="40000"/>
        </a:spcBef>
        <a:spcAft>
          <a:spcPct val="0"/>
        </a:spcAft>
        <a:buClr>
          <a:schemeClr val="tx2"/>
        </a:buClr>
        <a:buSzPct val="85000"/>
        <a:buChar char="•"/>
        <a:defRPr sz="4000">
          <a:solidFill>
            <a:schemeClr val="tx1"/>
          </a:solidFill>
          <a:latin typeface="+mn-lt"/>
          <a:ea typeface="+mn-ea"/>
          <a:cs typeface="+mn-cs"/>
        </a:defRPr>
      </a:lvl1pPr>
      <a:lvl2pPr marL="742950" indent="-285750" algn="l" rtl="0" eaLnBrk="1" fontAlgn="base" hangingPunct="1">
        <a:spcBef>
          <a:spcPct val="40000"/>
        </a:spcBef>
        <a:spcAft>
          <a:spcPct val="0"/>
        </a:spcAft>
        <a:buClr>
          <a:schemeClr val="folHlink"/>
        </a:buClr>
        <a:buSzPct val="70000"/>
        <a:buChar char="•"/>
        <a:defRPr sz="3600">
          <a:solidFill>
            <a:schemeClr val="tx1"/>
          </a:solidFill>
          <a:latin typeface="+mn-lt"/>
        </a:defRPr>
      </a:lvl2pPr>
      <a:lvl3pPr marL="1143000" indent="-228600" algn="l" rtl="0" eaLnBrk="1" fontAlgn="base" hangingPunct="1">
        <a:spcBef>
          <a:spcPct val="40000"/>
        </a:spcBef>
        <a:spcAft>
          <a:spcPct val="0"/>
        </a:spcAft>
        <a:buClr>
          <a:schemeClr val="hlink"/>
        </a:buClr>
        <a:buSzPct val="85000"/>
        <a:buChar char="•"/>
        <a:defRPr sz="3200">
          <a:solidFill>
            <a:schemeClr val="tx1"/>
          </a:solidFill>
          <a:latin typeface="+mn-lt"/>
        </a:defRPr>
      </a:lvl3pPr>
      <a:lvl4pPr marL="1600200" indent="-228600" algn="l" rtl="0" eaLnBrk="1" fontAlgn="base" hangingPunct="1">
        <a:spcBef>
          <a:spcPct val="20000"/>
        </a:spcBef>
        <a:spcAft>
          <a:spcPct val="0"/>
        </a:spcAft>
        <a:buClr>
          <a:schemeClr val="accent2"/>
        </a:buClr>
        <a:buSzPct val="80000"/>
        <a:buChar char="•"/>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80000"/>
        <a:buChar char="•"/>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80000"/>
        <a:buChar char="•"/>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80000"/>
        <a:buChar char="•"/>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80000"/>
        <a:buChar char="•"/>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8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file:///\\AOCSVRFS03\Divisions\Finance\Audit\SPECIAL%20PROJECTS\REVENUE%20DISTRIBUTION%20TRAINING\Rev%20Dist%20PP%20Slides\Worksheets%20for%20PP%20Slides\Distribution%20Worksheets%20for%20Training%20-%20Breakout%203.xlsx!3-RD%20(Reduce%20Base)!R1C1:R51C23" TargetMode="External"/><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file:///\\AOCSVRFS03\Divisions\Finance\Audit\SPECIAL%20PROJECTS\REVENUE%20DISTRIBUTION%20TRAINING\Rev%20Dist%20PP%20Slides\Worksheets%20for%20PP%20Slides\Distribution%20Worksheets%20for%20Training%20-%20Breakout%203.xlsx!1-DUI%20(Reduce%20Base)!R1C1:R52C24" TargetMode="External"/><Relationship Id="rId2" Type="http://schemas.openxmlformats.org/officeDocument/2006/relationships/slideLayout" Target="../slideLayouts/slideLayout7.xml"/><Relationship Id="rId1" Type="http://schemas.openxmlformats.org/officeDocument/2006/relationships/vmlDrawing" Target="../drawings/vmlDrawing4.v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file:///\\AOCSVRFS03\Divisions\Finance\Audit\SPECIAL%20PROJECTS\REVENUE%20DISTRIBUTION%20TRAINING\Rev%20Dist%20PP%20Slides\Worksheets%20for%20PP%20Slides\Distribution%20Worksheets%20for%20Training%20-%20Breakout%203.xlsx!15-POI%20(Base%20Reduce)!R1C1:R45C23" TargetMode="External"/><Relationship Id="rId2" Type="http://schemas.openxmlformats.org/officeDocument/2006/relationships/slideLayout" Target="../slideLayouts/slideLayout7.xml"/><Relationship Id="rId1" Type="http://schemas.openxmlformats.org/officeDocument/2006/relationships/vmlDrawing" Target="../drawings/vmlDrawing5.v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file:///\\AOCSVRFS03\Divisions\Finance\Audit\SPECIAL%20PROJECTS\REVENUE%20DISTRIBUTION%20TRAINING\Rev%20Dist%20PP%20Slides\Worksheets%20for%20PP%20Slides\Distribution%20Worksheets%20for%20Training%20-%20Breakout%203.xlsx!17-HS%20(Enhance%20Base)!Print_Area" TargetMode="External"/><Relationship Id="rId2" Type="http://schemas.openxmlformats.org/officeDocument/2006/relationships/slideLayout" Target="../slideLayouts/slideLayout7.xml"/><Relationship Id="rId1" Type="http://schemas.openxmlformats.org/officeDocument/2006/relationships/vmlDrawing" Target="../drawings/vmlDrawing6.v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file:///\\AOCSVRFS03\Divisions\Finance\Audit\SPECIAL%20PROJECTS\REVENUE%20DISTRIBUTION%20TRAINING\Rev%20Dist%20PP%20Slides\Worksheets%20for%20PP%20Slides\Distribution%20Worksheets%20for%20Training%20-%20Breakout%203.xlsx!10-SpTS-County!Print_Area" TargetMode="External"/><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file:///\\AOCSVRFS03\Divisions\Finance\Audit\SPECIAL%20PROJECTS\REVENUE%20DISTRIBUTION%20TRAINING\Rev%20Dist%20PP%20Slides\Worksheets%20for%20PP%20Slides\Distribution%20Worksheets%20for%20Training%20-%20Breakout%203.xlsx!10-SpTS-City!Print_Area" TargetMode="External"/><Relationship Id="rId2" Type="http://schemas.openxmlformats.org/officeDocument/2006/relationships/slideLayout" Target="../slideLayouts/slideLayout7.xml"/><Relationship Id="rId1" Type="http://schemas.openxmlformats.org/officeDocument/2006/relationships/vmlDrawing" Target="../drawings/vmlDrawing8.v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oleObject" Target="file:///\\AOCSVRFS03\Divisions\Finance\Audit\SPECIAL%20PROJECTS\REVENUE%20DISTRIBUTION%20TRAINING\Rev%20Dist%20PP%20Slides\Worksheets%20for%20PP%20Slides\Distribution%20Worksheets%20for%20Training%20-%20Breakout%203.xlsx!6-RLBF!R1C1:R49C25" TargetMode="External"/><Relationship Id="rId2" Type="http://schemas.openxmlformats.org/officeDocument/2006/relationships/slideLayout" Target="../slideLayouts/slideLayout7.xml"/><Relationship Id="rId1" Type="http://schemas.openxmlformats.org/officeDocument/2006/relationships/vmlDrawing" Target="../drawings/vmlDrawing9.v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oleObject" Target="file:///\\AOCSVRFS03\Divisions\Finance\Audit\SPECIAL%20PROJECTS\REVENUE%20DISTRIBUTION%20TRAINING\Rev%20Dist%20PP%20Slides\Worksheets%20for%20PP%20Slides\Distribution%20Worksheets%20for%20Training%20-%20Breakout%203.xlsx!7-RLTS!Print_Area" TargetMode="External"/><Relationship Id="rId2" Type="http://schemas.openxmlformats.org/officeDocument/2006/relationships/slideLayout" Target="../slideLayouts/slideLayout2.xml"/><Relationship Id="rId1" Type="http://schemas.openxmlformats.org/officeDocument/2006/relationships/vmlDrawing" Target="../drawings/vmlDrawing10.v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oleObject" Target="file:///\\AOCSVRFS03\Divisions\Finance\Audit\SPECIAL%20PROJECTS\REVENUE%20DISTRIBUTION%20TRAINING\Rev%20Dist%20PP%20Slides\Worksheets%20for%20PP%20Slides\Distribution%20Worksheets%20for%20Training%20-%20Breakout%203.xlsx!5-RRTS%20(BF%20&amp;%20No%202%25)!R1C1:R51C25" TargetMode="External"/><Relationship Id="rId2" Type="http://schemas.openxmlformats.org/officeDocument/2006/relationships/slideLayout" Target="../slideLayouts/slideLayout2.xml"/><Relationship Id="rId1" Type="http://schemas.openxmlformats.org/officeDocument/2006/relationships/vmlDrawing" Target="../drawings/vmlDrawing11.v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oleObject" Target="file:///\\AOCSVRFS03\Divisions\Finance\Audit\SPECIAL%20PROJECTS\REVENUE%20DISTRIBUTION%20TRAINING\Rev%20Dist%20PP%20Slides\Worksheets%20for%20PP%20Slides\Distribution%20Worksheets%20for%20Training%20-%20Breakout%203.xlsx!12-CSTS%20(BF%20&amp;%202%25)!Print_Area" TargetMode="External"/><Relationship Id="rId2" Type="http://schemas.openxmlformats.org/officeDocument/2006/relationships/slideLayout" Target="../slideLayouts/slideLayout2.xml"/><Relationship Id="rId1" Type="http://schemas.openxmlformats.org/officeDocument/2006/relationships/vmlDrawing" Target="../drawings/vmlDrawing12.v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oleObject" Target="file:///\\AOCSVRFS03\Divisions\Finance\Audit\SPECIAL%20PROJECTS\REVENUE%20DISTRIBUTION%20TRAINING\Rev%20Dist%20PP%20Slides\Worksheets%20for%20PP%20Slides\Distribution%20Worksheets%20for%20Training%20-%20Breakout%203.xlsx!9-SpBF%20(TOP%20DOWN)!R1C1:R45C23" TargetMode="External"/><Relationship Id="rId2" Type="http://schemas.openxmlformats.org/officeDocument/2006/relationships/slideLayout" Target="../slideLayouts/slideLayout7.xml"/><Relationship Id="rId1" Type="http://schemas.openxmlformats.org/officeDocument/2006/relationships/vmlDrawing" Target="../drawings/vmlDrawing13.v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oleObject" Target="file:///\\AOCSVRFS03\Divisions\Finance\Audit\SPECIAL%20PROJECTS\REVENUE%20DISTRIBUTION%20TRAINING\Rev%20Dist%20PP%20Slides\Worksheets%20for%20PP%20Slides\Distribution%20Worksheets%20for%20Training%20-%20Breakout%203.xlsx!9-SpBF%20(LIVE)!R1C1:R45C23" TargetMode="Externa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file:///\\AOCSVRFS03\Divisions\Finance\Audit\SPECIAL%20PROJECTS\REVENUE%20DISTRIBUTION%20TRAINING\Rev%20Dist%20PP%20Slides\Worksheets%20for%20PP%20Slides\Distribution%20Worksheets%20for%20Training%20-%20Breakout%203.xlsx!9-SpBF%20(STATIC)!Print_Are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057400"/>
            <a:ext cx="8077200" cy="1143000"/>
          </a:xfrm>
        </p:spPr>
        <p:txBody>
          <a:bodyPr/>
          <a:lstStyle/>
          <a:p>
            <a:r>
              <a:rPr lang="en-US" sz="5400" dirty="0" smtClean="0"/>
              <a:t>BREAKOUT SESSION 3</a:t>
            </a:r>
            <a:endParaRPr lang="en-US" sz="5400" dirty="0"/>
          </a:p>
        </p:txBody>
      </p:sp>
      <p:sp>
        <p:nvSpPr>
          <p:cNvPr id="3" name="Subtitle 2"/>
          <p:cNvSpPr>
            <a:spLocks noGrp="1"/>
          </p:cNvSpPr>
          <p:nvPr>
            <p:ph type="subTitle" idx="1"/>
          </p:nvPr>
        </p:nvSpPr>
        <p:spPr>
          <a:xfrm>
            <a:off x="685800" y="3733800"/>
            <a:ext cx="7772400" cy="762000"/>
          </a:xfrm>
        </p:spPr>
        <p:txBody>
          <a:bodyPr/>
          <a:lstStyle/>
          <a:p>
            <a:r>
              <a:rPr lang="en-US" dirty="0" smtClean="0"/>
              <a:t>Special Distribution Calculations</a:t>
            </a:r>
            <a:endParaRPr lang="en-US" dirty="0"/>
          </a:p>
        </p:txBody>
      </p:sp>
      <p:sp>
        <p:nvSpPr>
          <p:cNvPr id="6" name="Slide Number Placeholder 5"/>
          <p:cNvSpPr>
            <a:spLocks noGrp="1"/>
          </p:cNvSpPr>
          <p:nvPr>
            <p:ph type="sldNum" sz="quarter" idx="4"/>
          </p:nvPr>
        </p:nvSpPr>
        <p:spPr/>
        <p:txBody>
          <a:bodyPr/>
          <a:lstStyle/>
          <a:p>
            <a:fld id="{EBE7665E-A054-426B-90B4-86C8DC2CDF0F}" type="slidenum">
              <a:rPr lang="en-US" smtClean="0">
                <a:solidFill>
                  <a:schemeClr val="tx1"/>
                </a:solidFill>
              </a:rPr>
              <a:pPr/>
              <a:t>1</a:t>
            </a:fld>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382000" cy="762000"/>
          </a:xfrm>
        </p:spPr>
        <p:txBody>
          <a:bodyPr/>
          <a:lstStyle/>
          <a:p>
            <a:pPr algn="ctr"/>
            <a:r>
              <a:rPr lang="en-US" sz="4400" dirty="0" smtClean="0"/>
              <a:t>Special Spreadsheets</a:t>
            </a:r>
            <a:endParaRPr lang="en-US" sz="4400" dirty="0"/>
          </a:p>
        </p:txBody>
      </p:sp>
      <p:sp>
        <p:nvSpPr>
          <p:cNvPr id="5" name="Slide Number Placeholder 4"/>
          <p:cNvSpPr>
            <a:spLocks noGrp="1"/>
          </p:cNvSpPr>
          <p:nvPr>
            <p:ph type="sldNum" sz="quarter" idx="12"/>
          </p:nvPr>
        </p:nvSpPr>
        <p:spPr/>
        <p:txBody>
          <a:bodyPr/>
          <a:lstStyle/>
          <a:p>
            <a:fld id="{AA227681-1438-459A-AF32-8F280AA76810}" type="slidenum">
              <a:rPr lang="en-US" smtClean="0"/>
              <a:pPr/>
              <a:t>10</a:t>
            </a:fld>
            <a:endParaRPr lang="en-US"/>
          </a:p>
        </p:txBody>
      </p:sp>
      <p:graphicFrame>
        <p:nvGraphicFramePr>
          <p:cNvPr id="6" name="Table 5"/>
          <p:cNvGraphicFramePr>
            <a:graphicFrameLocks noGrp="1"/>
          </p:cNvGraphicFramePr>
          <p:nvPr/>
        </p:nvGraphicFramePr>
        <p:xfrm>
          <a:off x="304800" y="1295400"/>
          <a:ext cx="8534400" cy="4791075"/>
        </p:xfrm>
        <a:graphic>
          <a:graphicData uri="http://schemas.openxmlformats.org/drawingml/2006/table">
            <a:tbl>
              <a:tblPr>
                <a:tableStyleId>{2D5ABB26-0587-4C30-8999-92F81FD0307C}</a:tableStyleId>
              </a:tblPr>
              <a:tblGrid>
                <a:gridCol w="5373512"/>
                <a:gridCol w="3160888"/>
              </a:tblGrid>
              <a:tr h="990600">
                <a:tc>
                  <a:txBody>
                    <a:bodyPr/>
                    <a:lstStyle/>
                    <a:p>
                      <a:r>
                        <a:rPr lang="en-US" sz="2200" b="1" dirty="0" smtClean="0"/>
                        <a:t>Special</a:t>
                      </a:r>
                      <a:r>
                        <a:rPr lang="en-US" sz="2200" b="1" baseline="0" dirty="0" smtClean="0"/>
                        <a:t> Base Fine Distribution</a:t>
                      </a:r>
                      <a:endParaRPr lang="en-US" sz="2200" b="1" dirty="0"/>
                    </a:p>
                  </a:txBody>
                  <a:tcPr/>
                </a:tc>
                <a:tc>
                  <a:txBody>
                    <a:bodyPr/>
                    <a:lstStyle/>
                    <a:p>
                      <a:pPr marL="233363" indent="-233363">
                        <a:buFont typeface="Arial" pitchFamily="34" charset="0"/>
                        <a:buChar char="•"/>
                      </a:pPr>
                      <a:r>
                        <a:rPr lang="en-US" dirty="0" smtClean="0"/>
                        <a:t>Reckless</a:t>
                      </a:r>
                      <a:r>
                        <a:rPr lang="en-US" baseline="0" dirty="0" smtClean="0"/>
                        <a:t>  Driving</a:t>
                      </a:r>
                      <a:endParaRPr lang="en-US" dirty="0" smtClean="0"/>
                    </a:p>
                    <a:p>
                      <a:pPr marL="233363" indent="-233363">
                        <a:buFont typeface="Arial" pitchFamily="34" charset="0"/>
                        <a:buChar char="•"/>
                      </a:pPr>
                      <a:r>
                        <a:rPr lang="en-US" dirty="0" smtClean="0"/>
                        <a:t>DUI</a:t>
                      </a:r>
                    </a:p>
                    <a:p>
                      <a:pPr marL="233363" indent="-233363">
                        <a:buFont typeface="Arial" pitchFamily="34" charset="0"/>
                        <a:buChar char="•"/>
                      </a:pPr>
                      <a:r>
                        <a:rPr lang="en-US" dirty="0" smtClean="0"/>
                        <a:t>Proof of</a:t>
                      </a:r>
                      <a:r>
                        <a:rPr lang="en-US" baseline="0" dirty="0" smtClean="0"/>
                        <a:t> Insurance</a:t>
                      </a:r>
                      <a:endParaRPr lang="en-US" dirty="0" smtClean="0"/>
                    </a:p>
                  </a:txBody>
                  <a:tcPr/>
                </a:tc>
              </a:tr>
              <a:tr h="600075">
                <a:tc>
                  <a:txBody>
                    <a:bodyPr/>
                    <a:lstStyle/>
                    <a:p>
                      <a:r>
                        <a:rPr lang="en-US" sz="2200" b="1" dirty="0" smtClean="0"/>
                        <a:t>Base Enhanced</a:t>
                      </a:r>
                      <a:r>
                        <a:rPr lang="en-US" sz="2200" b="1" baseline="0" dirty="0" smtClean="0"/>
                        <a:t> Distribution</a:t>
                      </a:r>
                      <a:endParaRPr lang="en-US" sz="2200" b="1" dirty="0"/>
                    </a:p>
                  </a:txBody>
                  <a:tcPr/>
                </a:tc>
                <a:tc>
                  <a:txBody>
                    <a:bodyPr/>
                    <a:lstStyle/>
                    <a:p>
                      <a:pPr marL="233363" indent="-233363" algn="l" defTabSz="914400" rtl="0" eaLnBrk="1" latinLnBrk="0" hangingPunct="1">
                        <a:buFont typeface="Arial" pitchFamily="34" charset="0"/>
                        <a:buChar char="•"/>
                      </a:pPr>
                      <a:r>
                        <a:rPr lang="en-US" sz="1800" kern="1200" dirty="0" smtClean="0">
                          <a:solidFill>
                            <a:schemeClr val="tx1"/>
                          </a:solidFill>
                          <a:latin typeface="+mn-lt"/>
                          <a:ea typeface="+mn-ea"/>
                          <a:cs typeface="+mn-cs"/>
                        </a:rPr>
                        <a:t>Health and Safety</a:t>
                      </a:r>
                    </a:p>
                  </a:txBody>
                  <a:tcPr/>
                </a:tc>
              </a:tr>
              <a:tr h="900113">
                <a:tc>
                  <a:txBody>
                    <a:bodyPr/>
                    <a:lstStyle/>
                    <a:p>
                      <a:r>
                        <a:rPr lang="en-US" sz="2200" b="1" baseline="0" dirty="0" smtClean="0"/>
                        <a:t>Regular Traffic School Distribution</a:t>
                      </a:r>
                      <a:endParaRPr lang="en-US" sz="2200" b="1" dirty="0"/>
                    </a:p>
                  </a:txBody>
                  <a:tcPr/>
                </a:tc>
                <a:tc>
                  <a:txBody>
                    <a:bodyPr/>
                    <a:lstStyle/>
                    <a:p>
                      <a:pPr marL="233363" indent="-233363" algn="l" defTabSz="914400" rtl="0" eaLnBrk="1" latinLnBrk="0" hangingPunct="1">
                        <a:buFont typeface="Arial" pitchFamily="34" charset="0"/>
                        <a:buChar char="•"/>
                      </a:pPr>
                      <a:r>
                        <a:rPr lang="en-US" sz="1800" kern="1200" dirty="0" smtClean="0">
                          <a:solidFill>
                            <a:schemeClr val="tx1"/>
                          </a:solidFill>
                          <a:latin typeface="+mn-lt"/>
                          <a:ea typeface="+mn-ea"/>
                          <a:cs typeface="+mn-cs"/>
                        </a:rPr>
                        <a:t>Speeding – County Arrest</a:t>
                      </a:r>
                    </a:p>
                    <a:p>
                      <a:pPr marL="233363" indent="-233363" algn="l" defTabSz="914400" rtl="0" eaLnBrk="1" latinLnBrk="0" hangingPunct="1">
                        <a:buFont typeface="Arial" pitchFamily="34" charset="0"/>
                        <a:buChar char="•"/>
                      </a:pPr>
                      <a:r>
                        <a:rPr lang="en-US" sz="1800" kern="1200" dirty="0" smtClean="0">
                          <a:solidFill>
                            <a:schemeClr val="tx1"/>
                          </a:solidFill>
                          <a:latin typeface="+mn-lt"/>
                          <a:ea typeface="+mn-ea"/>
                          <a:cs typeface="+mn-cs"/>
                        </a:rPr>
                        <a:t>Speeding – City Arrest</a:t>
                      </a:r>
                    </a:p>
                    <a:p>
                      <a:pPr marL="233363" indent="-233363" algn="l" defTabSz="914400" rtl="0" eaLnBrk="1" latinLnBrk="0" hangingPunct="1">
                        <a:buFont typeface="Arial" pitchFamily="34" charset="0"/>
                        <a:buNone/>
                      </a:pPr>
                      <a:endParaRPr lang="en-US" sz="1800" kern="1200" dirty="0" smtClean="0">
                        <a:solidFill>
                          <a:schemeClr val="tx1"/>
                        </a:solidFill>
                        <a:latin typeface="+mn-lt"/>
                        <a:ea typeface="+mn-ea"/>
                        <a:cs typeface="+mn-cs"/>
                      </a:endParaRPr>
                    </a:p>
                  </a:txBody>
                  <a:tcPr/>
                </a:tc>
              </a:tr>
              <a:tr h="630079">
                <a:tc>
                  <a:txBody>
                    <a:bodyPr/>
                    <a:lstStyle/>
                    <a:p>
                      <a:r>
                        <a:rPr lang="en-US" sz="2200" b="1" dirty="0" smtClean="0"/>
                        <a:t>Red Light Bail Forfeiture Distribution</a:t>
                      </a:r>
                      <a:endParaRPr lang="en-US" sz="2200" b="1" dirty="0"/>
                    </a:p>
                  </a:txBody>
                  <a:tcPr/>
                </a:tc>
                <a:tc>
                  <a:txBody>
                    <a:bodyPr/>
                    <a:lstStyle/>
                    <a:p>
                      <a:pPr marL="233363" indent="-233363" algn="l" defTabSz="914400" rtl="0" eaLnBrk="1" latinLnBrk="0" hangingPunct="1">
                        <a:buFont typeface="Arial" pitchFamily="34" charset="0"/>
                        <a:buChar char="•"/>
                      </a:pPr>
                      <a:r>
                        <a:rPr lang="en-US" sz="1800" kern="1200" dirty="0" smtClean="0">
                          <a:solidFill>
                            <a:schemeClr val="tx1"/>
                          </a:solidFill>
                          <a:latin typeface="+mn-lt"/>
                          <a:ea typeface="+mn-ea"/>
                          <a:cs typeface="+mn-cs"/>
                        </a:rPr>
                        <a:t>Red Light –</a:t>
                      </a:r>
                      <a:r>
                        <a:rPr lang="en-US" sz="1800" kern="1200" baseline="0" dirty="0" smtClean="0">
                          <a:solidFill>
                            <a:schemeClr val="tx1"/>
                          </a:solidFill>
                          <a:latin typeface="+mn-lt"/>
                          <a:ea typeface="+mn-ea"/>
                          <a:cs typeface="+mn-cs"/>
                        </a:rPr>
                        <a:t> City Arrest</a:t>
                      </a:r>
                      <a:endParaRPr lang="en-US" sz="1800" kern="1200" dirty="0" smtClean="0">
                        <a:solidFill>
                          <a:schemeClr val="tx1"/>
                        </a:solidFill>
                        <a:latin typeface="+mn-lt"/>
                        <a:ea typeface="+mn-ea"/>
                        <a:cs typeface="+mn-cs"/>
                      </a:endParaRPr>
                    </a:p>
                    <a:p>
                      <a:pPr marL="233363" indent="-233363" algn="l" defTabSz="914400" rtl="0" eaLnBrk="1" latinLnBrk="0" hangingPunct="1">
                        <a:buFont typeface="Arial" pitchFamily="34" charset="0"/>
                        <a:buNone/>
                      </a:pPr>
                      <a:endParaRPr lang="en-US" sz="1800" kern="1200" dirty="0" smtClean="0">
                        <a:solidFill>
                          <a:schemeClr val="tx1"/>
                        </a:solidFill>
                        <a:latin typeface="+mn-lt"/>
                        <a:ea typeface="+mn-ea"/>
                        <a:cs typeface="+mn-cs"/>
                      </a:endParaRPr>
                    </a:p>
                  </a:txBody>
                  <a:tcPr/>
                </a:tc>
              </a:tr>
              <a:tr h="1045845">
                <a:tc>
                  <a:txBody>
                    <a:bodyPr/>
                    <a:lstStyle/>
                    <a:p>
                      <a:r>
                        <a:rPr lang="en-US" sz="2200" b="1" dirty="0" smtClean="0"/>
                        <a:t>Special Traffic</a:t>
                      </a:r>
                      <a:r>
                        <a:rPr lang="en-US" sz="2200" b="1" baseline="0" dirty="0" smtClean="0"/>
                        <a:t> School Distributions</a:t>
                      </a:r>
                    </a:p>
                  </a:txBody>
                  <a:tcPr/>
                </a:tc>
                <a:tc>
                  <a:txBody>
                    <a:bodyPr/>
                    <a:lstStyle/>
                    <a:p>
                      <a:pPr marL="233363" marR="0" indent="-233363"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800" kern="1200" dirty="0" smtClean="0">
                          <a:solidFill>
                            <a:schemeClr val="tx1"/>
                          </a:solidFill>
                          <a:latin typeface="+mn-lt"/>
                          <a:ea typeface="+mn-ea"/>
                          <a:cs typeface="+mn-cs"/>
                        </a:rPr>
                        <a:t>Red Light Traffic</a:t>
                      </a:r>
                      <a:r>
                        <a:rPr lang="en-US" sz="1800" kern="1200" baseline="0" dirty="0" smtClean="0">
                          <a:solidFill>
                            <a:schemeClr val="tx1"/>
                          </a:solidFill>
                          <a:latin typeface="+mn-lt"/>
                          <a:ea typeface="+mn-ea"/>
                          <a:cs typeface="+mn-cs"/>
                        </a:rPr>
                        <a:t> School</a:t>
                      </a:r>
                      <a:endParaRPr lang="en-US" sz="1800" kern="1200" dirty="0" smtClean="0">
                        <a:solidFill>
                          <a:schemeClr val="tx1"/>
                        </a:solidFill>
                        <a:latin typeface="+mn-lt"/>
                        <a:ea typeface="+mn-ea"/>
                        <a:cs typeface="+mn-cs"/>
                      </a:endParaRPr>
                    </a:p>
                    <a:p>
                      <a:pPr marL="233363" marR="0" indent="-233363"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800" kern="1200" dirty="0" smtClean="0">
                          <a:solidFill>
                            <a:schemeClr val="tx1"/>
                          </a:solidFill>
                          <a:latin typeface="+mn-lt"/>
                          <a:ea typeface="+mn-ea"/>
                          <a:cs typeface="+mn-cs"/>
                        </a:rPr>
                        <a:t>Railroad</a:t>
                      </a:r>
                      <a:r>
                        <a:rPr lang="en-US" sz="1800" kern="1200" baseline="0" dirty="0" smtClean="0">
                          <a:solidFill>
                            <a:schemeClr val="tx1"/>
                          </a:solidFill>
                          <a:latin typeface="+mn-lt"/>
                          <a:ea typeface="+mn-ea"/>
                          <a:cs typeface="+mn-cs"/>
                        </a:rPr>
                        <a:t> Traffic School</a:t>
                      </a:r>
                    </a:p>
                    <a:p>
                      <a:pPr marL="233363" marR="0" indent="-233363"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800" kern="1200" dirty="0" smtClean="0">
                          <a:solidFill>
                            <a:schemeClr val="tx1"/>
                          </a:solidFill>
                          <a:latin typeface="+mn-lt"/>
                          <a:ea typeface="+mn-ea"/>
                          <a:cs typeface="+mn-cs"/>
                        </a:rPr>
                        <a:t>Child Seat Traffic School</a:t>
                      </a:r>
                    </a:p>
                  </a:txBody>
                  <a:tcPr/>
                </a:tc>
              </a:tr>
              <a:tr h="600075">
                <a:tc>
                  <a:txBody>
                    <a:bodyPr/>
                    <a:lstStyle/>
                    <a:p>
                      <a:r>
                        <a:rPr lang="en-US" sz="2200" b="1" dirty="0" smtClean="0"/>
                        <a:t>Top – Down Distribution Example</a:t>
                      </a:r>
                      <a:endParaRPr lang="en-US" sz="2200" b="1" dirty="0"/>
                    </a:p>
                  </a:txBody>
                  <a:tcPr/>
                </a:tc>
                <a:tc>
                  <a:txBody>
                    <a:bodyPr/>
                    <a:lstStyle/>
                    <a:p>
                      <a:pPr marL="233363" indent="-233363" algn="l" defTabSz="914400" rtl="0" eaLnBrk="1" latinLnBrk="0" hangingPunct="1">
                        <a:buFont typeface="Arial" pitchFamily="34" charset="0"/>
                        <a:buChar char="•"/>
                      </a:pPr>
                      <a:r>
                        <a:rPr lang="en-US" sz="1800" kern="1200" dirty="0" smtClean="0">
                          <a:solidFill>
                            <a:schemeClr val="tx1"/>
                          </a:solidFill>
                          <a:latin typeface="+mn-lt"/>
                          <a:ea typeface="+mn-ea"/>
                          <a:cs typeface="+mn-cs"/>
                        </a:rPr>
                        <a:t>Speeding Bail Forfeiture</a:t>
                      </a: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763000" cy="1219200"/>
          </a:xfrm>
        </p:spPr>
        <p:txBody>
          <a:bodyPr/>
          <a:lstStyle/>
          <a:p>
            <a:pPr algn="ctr"/>
            <a:r>
              <a:rPr lang="en-US" sz="4400" dirty="0" smtClean="0"/>
              <a:t>Special Base Fine Distribution</a:t>
            </a:r>
            <a:endParaRPr lang="en-US" sz="4400" dirty="0"/>
          </a:p>
        </p:txBody>
      </p:sp>
      <p:sp>
        <p:nvSpPr>
          <p:cNvPr id="3" name="Content Placeholder 2"/>
          <p:cNvSpPr>
            <a:spLocks noGrp="1"/>
          </p:cNvSpPr>
          <p:nvPr>
            <p:ph idx="1"/>
          </p:nvPr>
        </p:nvSpPr>
        <p:spPr>
          <a:xfrm>
            <a:off x="228600" y="1905000"/>
            <a:ext cx="8726488" cy="4227513"/>
          </a:xfrm>
        </p:spPr>
        <p:txBody>
          <a:bodyPr/>
          <a:lstStyle/>
          <a:p>
            <a:r>
              <a:rPr lang="en-US" sz="3200" dirty="0" smtClean="0"/>
              <a:t>Pertains to “specified portions of fines that are deposited for special purposes prior to distribution pursuant to PC 1463.001.”  </a:t>
            </a:r>
            <a:r>
              <a:rPr lang="en-US" sz="3200" dirty="0" smtClean="0"/>
              <a:t>    </a:t>
            </a:r>
            <a:r>
              <a:rPr lang="en-US" sz="2800" dirty="0" smtClean="0">
                <a:solidFill>
                  <a:srgbClr val="FFFF66"/>
                </a:solidFill>
              </a:rPr>
              <a:t>See A</a:t>
            </a:r>
            <a:r>
              <a:rPr lang="en-US" sz="2800" dirty="0" smtClean="0">
                <a:solidFill>
                  <a:srgbClr val="FFFF66"/>
                </a:solidFill>
              </a:rPr>
              <a:t>ppendix C</a:t>
            </a:r>
            <a:endParaRPr lang="en-US" sz="2800" dirty="0" smtClean="0">
              <a:solidFill>
                <a:srgbClr val="FFFF66"/>
              </a:solidFill>
            </a:endParaRPr>
          </a:p>
          <a:p>
            <a:r>
              <a:rPr lang="en-US" sz="3200" dirty="0" smtClean="0"/>
              <a:t>Refer to Table 2 of Appendix C</a:t>
            </a:r>
            <a:endParaRPr lang="en-US" sz="3200"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763000" cy="1371600"/>
          </a:xfrm>
        </p:spPr>
        <p:txBody>
          <a:bodyPr/>
          <a:lstStyle/>
          <a:p>
            <a:pPr algn="ctr"/>
            <a:r>
              <a:rPr lang="en-US" sz="3600" dirty="0" smtClean="0"/>
              <a:t>Special Base Fine Distribution</a:t>
            </a:r>
            <a:r>
              <a:rPr lang="en-US" sz="4400" dirty="0" smtClean="0"/>
              <a:t/>
            </a:r>
            <a:br>
              <a:rPr lang="en-US" sz="4400" dirty="0" smtClean="0"/>
            </a:br>
            <a:r>
              <a:rPr lang="en-US" sz="4400" dirty="0" smtClean="0"/>
              <a:t>Reckless Driving Spreadsheet</a:t>
            </a:r>
            <a:endParaRPr lang="en-US" sz="4400" dirty="0"/>
          </a:p>
        </p:txBody>
      </p:sp>
      <p:sp>
        <p:nvSpPr>
          <p:cNvPr id="3" name="Content Placeholder 2"/>
          <p:cNvSpPr>
            <a:spLocks noGrp="1"/>
          </p:cNvSpPr>
          <p:nvPr>
            <p:ph idx="1"/>
          </p:nvPr>
        </p:nvSpPr>
        <p:spPr>
          <a:xfrm>
            <a:off x="381000" y="2133600"/>
            <a:ext cx="8574088" cy="3998913"/>
          </a:xfrm>
        </p:spPr>
        <p:txBody>
          <a:bodyPr/>
          <a:lstStyle/>
          <a:p>
            <a:r>
              <a:rPr lang="en-US" sz="3200" dirty="0" smtClean="0"/>
              <a:t>The following shall be deposited prior to base fine distribution:  </a:t>
            </a:r>
            <a:r>
              <a:rPr lang="en-US" sz="2800" dirty="0" smtClean="0">
                <a:solidFill>
                  <a:srgbClr val="FFFF66"/>
                </a:solidFill>
              </a:rPr>
              <a:t>See A</a:t>
            </a:r>
            <a:r>
              <a:rPr lang="en-US" sz="2800" dirty="0" smtClean="0">
                <a:solidFill>
                  <a:srgbClr val="FFFF66"/>
                </a:solidFill>
              </a:rPr>
              <a:t>ppendix C</a:t>
            </a:r>
            <a:endParaRPr lang="en-US" sz="2800" dirty="0" smtClean="0">
              <a:solidFill>
                <a:srgbClr val="FFFF66"/>
              </a:solidFill>
            </a:endParaRPr>
          </a:p>
          <a:p>
            <a:pPr marL="862013" indent="-522288"/>
            <a:r>
              <a:rPr lang="en-US" sz="2800" dirty="0" smtClean="0"/>
              <a:t>PC 1463.14(a) – Alcohol Lab Costs ($50)  </a:t>
            </a:r>
          </a:p>
          <a:p>
            <a:pPr marL="862013" indent="-522288"/>
            <a:r>
              <a:rPr lang="en-US" sz="2800" dirty="0" smtClean="0"/>
              <a:t>PC 1463.16 – Alcohol Program Costs ($50) </a:t>
            </a:r>
            <a:endParaRPr lang="en-US" sz="2800"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13</a:t>
            </a:fld>
            <a:endParaRPr lang="en-US"/>
          </a:p>
        </p:txBody>
      </p:sp>
      <p:graphicFrame>
        <p:nvGraphicFramePr>
          <p:cNvPr id="154626" name="Object 2"/>
          <p:cNvGraphicFramePr>
            <a:graphicFrameLocks noChangeAspect="1"/>
          </p:cNvGraphicFramePr>
          <p:nvPr/>
        </p:nvGraphicFramePr>
        <p:xfrm>
          <a:off x="228600" y="216740"/>
          <a:ext cx="8686800" cy="6487414"/>
        </p:xfrm>
        <a:graphic>
          <a:graphicData uri="http://schemas.openxmlformats.org/presentationml/2006/ole">
            <p:oleObj spid="_x0000_s154626" name="Worksheet" r:id="rId3" imgW="12677775" imgH="10687101" progId="Excel.Sheet.8">
              <p:link updateAutomatic="1"/>
            </p:oleObj>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228600"/>
            <a:ext cx="8686800" cy="1371600"/>
          </a:xfrm>
        </p:spPr>
        <p:txBody>
          <a:bodyPr/>
          <a:lstStyle/>
          <a:p>
            <a:pPr algn="ctr"/>
            <a:r>
              <a:rPr lang="en-US" sz="4400" dirty="0" smtClean="0"/>
              <a:t/>
            </a:r>
            <a:br>
              <a:rPr lang="en-US" sz="4400" dirty="0" smtClean="0"/>
            </a:br>
            <a:r>
              <a:rPr lang="en-US" sz="3600" dirty="0" smtClean="0"/>
              <a:t>Special Base Fine Distribution</a:t>
            </a:r>
            <a:r>
              <a:rPr lang="en-US" sz="4400" dirty="0" smtClean="0"/>
              <a:t/>
            </a:r>
            <a:br>
              <a:rPr lang="en-US" sz="4400" dirty="0" smtClean="0"/>
            </a:br>
            <a:r>
              <a:rPr lang="en-US" sz="4400" dirty="0" smtClean="0"/>
              <a:t>DUI Spreadsheet</a:t>
            </a:r>
            <a:endParaRPr lang="en-US" sz="3600" dirty="0"/>
          </a:p>
        </p:txBody>
      </p:sp>
      <p:sp>
        <p:nvSpPr>
          <p:cNvPr id="6" name="Content Placeholder 5"/>
          <p:cNvSpPr>
            <a:spLocks noGrp="1"/>
          </p:cNvSpPr>
          <p:nvPr>
            <p:ph idx="1"/>
          </p:nvPr>
        </p:nvSpPr>
        <p:spPr>
          <a:xfrm>
            <a:off x="304800" y="1905000"/>
            <a:ext cx="8650288" cy="4227513"/>
          </a:xfrm>
        </p:spPr>
        <p:txBody>
          <a:bodyPr/>
          <a:lstStyle/>
          <a:p>
            <a:r>
              <a:rPr lang="en-US" sz="3200" dirty="0" smtClean="0"/>
              <a:t>DUI is </a:t>
            </a:r>
            <a:r>
              <a:rPr lang="en-US" sz="3200" dirty="0" smtClean="0">
                <a:solidFill>
                  <a:srgbClr val="FFFF66"/>
                </a:solidFill>
              </a:rPr>
              <a:t>similar</a:t>
            </a:r>
            <a:r>
              <a:rPr lang="en-US" sz="3200" dirty="0" smtClean="0"/>
              <a:t> to Reckless Driving, </a:t>
            </a:r>
            <a:r>
              <a:rPr lang="en-US" sz="3200" dirty="0" smtClean="0">
                <a:solidFill>
                  <a:srgbClr val="FFFF66"/>
                </a:solidFill>
              </a:rPr>
              <a:t>except </a:t>
            </a:r>
            <a:r>
              <a:rPr lang="en-US" sz="3200" dirty="0" smtClean="0"/>
              <a:t>DUI </a:t>
            </a:r>
            <a:r>
              <a:rPr lang="en-US" sz="3200" dirty="0" smtClean="0">
                <a:solidFill>
                  <a:srgbClr val="FFFF66"/>
                </a:solidFill>
              </a:rPr>
              <a:t>includes</a:t>
            </a:r>
            <a:r>
              <a:rPr lang="en-US" sz="3200" dirty="0" smtClean="0"/>
              <a:t> the following:</a:t>
            </a:r>
          </a:p>
          <a:p>
            <a:pPr marL="574675" indent="-234950">
              <a:buFont typeface="Arial" pitchFamily="34" charset="0"/>
              <a:buChar char="•"/>
            </a:pPr>
            <a:r>
              <a:rPr lang="en-US" sz="2800" dirty="0" smtClean="0"/>
              <a:t>Base Reduction:</a:t>
            </a:r>
          </a:p>
          <a:p>
            <a:pPr marL="974725" lvl="1" indent="-234950">
              <a:buFont typeface="Arial" pitchFamily="34" charset="0"/>
              <a:buChar char="•"/>
            </a:pPr>
            <a:r>
              <a:rPr lang="en-US" sz="2400" dirty="0" smtClean="0"/>
              <a:t>PC 1463.18 -  DUI Indemnity ($20)</a:t>
            </a:r>
          </a:p>
          <a:p>
            <a:pPr marL="574675" indent="-234950">
              <a:buFont typeface="Arial" pitchFamily="34" charset="0"/>
              <a:buChar char="•"/>
            </a:pPr>
            <a:r>
              <a:rPr lang="en-US" sz="2800" dirty="0" smtClean="0"/>
              <a:t>Additional DUI Penalties:</a:t>
            </a:r>
          </a:p>
          <a:p>
            <a:pPr marL="974725" lvl="1" indent="-234950">
              <a:buFont typeface="Arial" pitchFamily="34" charset="0"/>
              <a:buChar char="•"/>
            </a:pPr>
            <a:r>
              <a:rPr lang="en-US" sz="2400" dirty="0" smtClean="0"/>
              <a:t>PC 1463.25 – Alcohol Education (up to $50)</a:t>
            </a:r>
          </a:p>
          <a:p>
            <a:pPr marL="974725" lvl="1" indent="-234950">
              <a:buFont typeface="Arial" pitchFamily="34" charset="0"/>
              <a:buChar char="•"/>
            </a:pPr>
            <a:r>
              <a:rPr lang="en-US" sz="2400" dirty="0" smtClean="0"/>
              <a:t>PC 1463.14 (b) – DUI Lab Test (up to $50)</a:t>
            </a:r>
          </a:p>
          <a:p>
            <a:endParaRPr lang="en-US" dirty="0"/>
          </a:p>
        </p:txBody>
      </p:sp>
      <p:sp>
        <p:nvSpPr>
          <p:cNvPr id="4" name="Slide Number Placeholder 3"/>
          <p:cNvSpPr>
            <a:spLocks noGrp="1"/>
          </p:cNvSpPr>
          <p:nvPr>
            <p:ph type="sldNum" sz="quarter" idx="12"/>
          </p:nvPr>
        </p:nvSpPr>
        <p:spPr/>
        <p:txBody>
          <a:bodyPr/>
          <a:lstStyle/>
          <a:p>
            <a:fld id="{ABAB9E0B-D1FB-4339-B0F2-A9BEA2E7D030}"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ABAB9E0B-D1FB-4339-B0F2-A9BEA2E7D030}" type="slidenum">
              <a:rPr lang="en-US" smtClean="0"/>
              <a:pPr/>
              <a:t>15</a:t>
            </a:fld>
            <a:endParaRPr lang="en-US"/>
          </a:p>
        </p:txBody>
      </p:sp>
      <p:graphicFrame>
        <p:nvGraphicFramePr>
          <p:cNvPr id="34824" name="Object 8"/>
          <p:cNvGraphicFramePr>
            <a:graphicFrameLocks noChangeAspect="1"/>
          </p:cNvGraphicFramePr>
          <p:nvPr/>
        </p:nvGraphicFramePr>
        <p:xfrm>
          <a:off x="152400" y="152400"/>
          <a:ext cx="8839200" cy="6602413"/>
        </p:xfrm>
        <a:graphic>
          <a:graphicData uri="http://schemas.openxmlformats.org/presentationml/2006/ole">
            <p:oleObj spid="_x0000_s34824" name="Worksheet" r:id="rId3" imgW="12811125" imgH="11534851" progId="Excel.Sheet.8">
              <p:link updateAutomatic="1"/>
            </p:oleObj>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763000" cy="1371600"/>
          </a:xfrm>
        </p:spPr>
        <p:txBody>
          <a:bodyPr/>
          <a:lstStyle/>
          <a:p>
            <a:pPr algn="ctr"/>
            <a:r>
              <a:rPr lang="en-US" sz="3600" dirty="0" smtClean="0"/>
              <a:t>Special Base Fine Distribution</a:t>
            </a:r>
            <a:r>
              <a:rPr lang="en-US" sz="4400" dirty="0" smtClean="0"/>
              <a:t/>
            </a:r>
            <a:br>
              <a:rPr lang="en-US" sz="4400" dirty="0" smtClean="0"/>
            </a:br>
            <a:r>
              <a:rPr lang="en-US" sz="4400" dirty="0" smtClean="0"/>
              <a:t>Proof of Insurance</a:t>
            </a:r>
            <a:endParaRPr lang="en-US" sz="4400" dirty="0"/>
          </a:p>
        </p:txBody>
      </p:sp>
      <p:sp>
        <p:nvSpPr>
          <p:cNvPr id="3" name="Content Placeholder 2"/>
          <p:cNvSpPr>
            <a:spLocks noGrp="1"/>
          </p:cNvSpPr>
          <p:nvPr>
            <p:ph idx="1"/>
          </p:nvPr>
        </p:nvSpPr>
        <p:spPr>
          <a:xfrm>
            <a:off x="381000" y="2133600"/>
            <a:ext cx="8574088" cy="3998913"/>
          </a:xfrm>
        </p:spPr>
        <p:txBody>
          <a:bodyPr/>
          <a:lstStyle/>
          <a:p>
            <a:r>
              <a:rPr lang="en-US" sz="3200" dirty="0" smtClean="0"/>
              <a:t>The following special deposits are made prior to distribution of the base fine:     </a:t>
            </a:r>
            <a:r>
              <a:rPr lang="en-US" sz="3200" dirty="0" smtClean="0"/>
              <a:t>   </a:t>
            </a:r>
            <a:r>
              <a:rPr lang="en-US" sz="2800" dirty="0" smtClean="0">
                <a:solidFill>
                  <a:srgbClr val="FFFF66"/>
                </a:solidFill>
              </a:rPr>
              <a:t>See A</a:t>
            </a:r>
            <a:r>
              <a:rPr lang="en-US" sz="2800" dirty="0" smtClean="0">
                <a:solidFill>
                  <a:srgbClr val="FFFF66"/>
                </a:solidFill>
              </a:rPr>
              <a:t>ppendix C</a:t>
            </a:r>
            <a:endParaRPr lang="en-US" sz="2800" dirty="0" smtClean="0">
              <a:solidFill>
                <a:srgbClr val="FFFF66"/>
              </a:solidFill>
            </a:endParaRPr>
          </a:p>
          <a:p>
            <a:pPr marL="690563" indent="-350838"/>
            <a:r>
              <a:rPr lang="en-US" sz="2800" dirty="0" smtClean="0"/>
              <a:t>PC 1463.22(a) – County Special Acct ($17.50) </a:t>
            </a:r>
          </a:p>
          <a:p>
            <a:pPr marL="690563" indent="-350838"/>
            <a:r>
              <a:rPr lang="en-US" sz="2800" dirty="0" smtClean="0"/>
              <a:t>PC 1463.22(b) – State Transportation Fund ($3)</a:t>
            </a:r>
          </a:p>
          <a:p>
            <a:pPr marL="690563" indent="-350838"/>
            <a:r>
              <a:rPr lang="en-US" sz="2800" dirty="0" smtClean="0"/>
              <a:t>PC 1463.22(c) – State General Fund ($10) </a:t>
            </a:r>
          </a:p>
          <a:p>
            <a:endParaRPr lang="en-US"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BAB9E0B-D1FB-4339-B0F2-A9BEA2E7D030}" type="slidenum">
              <a:rPr lang="en-US" smtClean="0"/>
              <a:pPr/>
              <a:t>17</a:t>
            </a:fld>
            <a:endParaRPr lang="en-US"/>
          </a:p>
        </p:txBody>
      </p:sp>
      <p:graphicFrame>
        <p:nvGraphicFramePr>
          <p:cNvPr id="114691" name="Object 3"/>
          <p:cNvGraphicFramePr>
            <a:graphicFrameLocks noChangeAspect="1"/>
          </p:cNvGraphicFramePr>
          <p:nvPr/>
        </p:nvGraphicFramePr>
        <p:xfrm>
          <a:off x="152400" y="147416"/>
          <a:ext cx="8839200" cy="6623940"/>
        </p:xfrm>
        <a:graphic>
          <a:graphicData uri="http://schemas.openxmlformats.org/presentationml/2006/ole">
            <p:oleObj spid="_x0000_s114691" name="Worksheet" r:id="rId3" imgW="12363450" imgH="9867798" progId="Excel.Sheet.8">
              <p:link updateAutomatic="1"/>
            </p:oleObj>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1219200"/>
          </a:xfrm>
        </p:spPr>
        <p:txBody>
          <a:bodyPr/>
          <a:lstStyle/>
          <a:p>
            <a:pPr algn="ctr"/>
            <a:r>
              <a:rPr lang="en-US" sz="4400" dirty="0" smtClean="0"/>
              <a:t>Base Fine Enhancements</a:t>
            </a:r>
            <a:endParaRPr lang="en-US" sz="4400" dirty="0"/>
          </a:p>
        </p:txBody>
      </p:sp>
      <p:sp>
        <p:nvSpPr>
          <p:cNvPr id="3" name="Content Placeholder 2"/>
          <p:cNvSpPr>
            <a:spLocks noGrp="1"/>
          </p:cNvSpPr>
          <p:nvPr>
            <p:ph idx="1"/>
          </p:nvPr>
        </p:nvSpPr>
        <p:spPr>
          <a:xfrm>
            <a:off x="228600" y="1905000"/>
            <a:ext cx="8726488" cy="4227513"/>
          </a:xfrm>
        </p:spPr>
        <p:txBody>
          <a:bodyPr/>
          <a:lstStyle/>
          <a:p>
            <a:r>
              <a:rPr lang="en-US" sz="2800" dirty="0" smtClean="0"/>
              <a:t>Amounts that increase the base fine and are subject to penalty and surcharge calculations:</a:t>
            </a:r>
          </a:p>
          <a:p>
            <a:pPr marL="690563" indent="-350838"/>
            <a:r>
              <a:rPr lang="en-US" sz="2200" dirty="0" smtClean="0"/>
              <a:t>PC 1464 – State Penalty ($10 per 10)</a:t>
            </a:r>
          </a:p>
          <a:p>
            <a:pPr marL="690563" indent="-350838"/>
            <a:r>
              <a:rPr lang="en-US" sz="2200" dirty="0" smtClean="0"/>
              <a:t>GC 76000 – Local Penalties ($7 per 10)</a:t>
            </a:r>
          </a:p>
          <a:p>
            <a:pPr marL="690563" indent="-350838"/>
            <a:r>
              <a:rPr lang="en-US" sz="2200" dirty="0" smtClean="0"/>
              <a:t>GC 76104.6 – DNA Penalty ($1 per 10)</a:t>
            </a:r>
          </a:p>
          <a:p>
            <a:pPr marL="690563" indent="-350838"/>
            <a:r>
              <a:rPr lang="en-US" sz="2200" dirty="0" smtClean="0"/>
              <a:t>GC 76104.7 – DNA Additional Penalty ($4 per 10)</a:t>
            </a:r>
          </a:p>
          <a:p>
            <a:pPr marL="690563" indent="-350838"/>
            <a:r>
              <a:rPr lang="en-US" sz="2200" dirty="0" smtClean="0"/>
              <a:t>GC 70372 – State Court Construction Penalty ($5 per 10)</a:t>
            </a:r>
          </a:p>
          <a:p>
            <a:pPr marL="690563" indent="-350838"/>
            <a:r>
              <a:rPr lang="en-US" sz="2200" dirty="0" smtClean="0"/>
              <a:t>PC 1465.7 – 20% State Surcharge</a:t>
            </a:r>
            <a:endParaRPr lang="en-US" sz="2200" dirty="0" smtClean="0">
              <a:solidFill>
                <a:srgbClr val="FF0000"/>
              </a:solidFill>
            </a:endParaRPr>
          </a:p>
        </p:txBody>
      </p:sp>
      <p:sp>
        <p:nvSpPr>
          <p:cNvPr id="6" name="Slide Number Placeholder 5"/>
          <p:cNvSpPr>
            <a:spLocks noGrp="1"/>
          </p:cNvSpPr>
          <p:nvPr>
            <p:ph type="sldNum" sz="quarter" idx="12"/>
          </p:nvPr>
        </p:nvSpPr>
        <p:spPr/>
        <p:txBody>
          <a:bodyPr/>
          <a:lstStyle/>
          <a:p>
            <a:fld id="{CD02BB1F-1D6F-4064-ABB2-98B9D85B3A42}" type="slidenum">
              <a:rPr lang="en-US" smtClean="0"/>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ipe(down)">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763000" cy="1371600"/>
          </a:xfrm>
        </p:spPr>
        <p:txBody>
          <a:bodyPr/>
          <a:lstStyle/>
          <a:p>
            <a:pPr algn="ctr"/>
            <a:r>
              <a:rPr lang="en-US" sz="3600" dirty="0" smtClean="0"/>
              <a:t>Base Fine Enhancement</a:t>
            </a:r>
            <a:r>
              <a:rPr lang="en-US" sz="4400" dirty="0" smtClean="0"/>
              <a:t/>
            </a:r>
            <a:br>
              <a:rPr lang="en-US" sz="4400" dirty="0" smtClean="0"/>
            </a:br>
            <a:r>
              <a:rPr lang="en-US" sz="4400" dirty="0" smtClean="0"/>
              <a:t>Health &amp; Safety Spreadsheet</a:t>
            </a:r>
            <a:endParaRPr lang="en-US" sz="4400" dirty="0"/>
          </a:p>
        </p:txBody>
      </p:sp>
      <p:sp>
        <p:nvSpPr>
          <p:cNvPr id="3" name="Content Placeholder 2"/>
          <p:cNvSpPr>
            <a:spLocks noGrp="1"/>
          </p:cNvSpPr>
          <p:nvPr>
            <p:ph idx="1"/>
          </p:nvPr>
        </p:nvSpPr>
        <p:spPr>
          <a:xfrm>
            <a:off x="381000" y="2133600"/>
            <a:ext cx="8574088" cy="3998913"/>
          </a:xfrm>
        </p:spPr>
        <p:txBody>
          <a:bodyPr/>
          <a:lstStyle/>
          <a:p>
            <a:r>
              <a:rPr lang="en-US" sz="2400" dirty="0" smtClean="0"/>
              <a:t>The following fine increments (enhancements) are deposited prior to any transfer pursuant to HS 11502 (General Distribution  of Uniform Controlled Substances)  </a:t>
            </a:r>
          </a:p>
          <a:p>
            <a:pPr marL="690563" indent="-347663"/>
            <a:r>
              <a:rPr lang="en-US" sz="2400" dirty="0" smtClean="0"/>
              <a:t>HS 11372.5 - Criminal Lab Fee  </a:t>
            </a:r>
            <a:r>
              <a:rPr lang="en-US" sz="2000" dirty="0" smtClean="0">
                <a:solidFill>
                  <a:srgbClr val="FFFF66"/>
                </a:solidFill>
              </a:rPr>
              <a:t>See A</a:t>
            </a:r>
            <a:r>
              <a:rPr lang="en-US" sz="2000" dirty="0" smtClean="0">
                <a:solidFill>
                  <a:srgbClr val="FFFF66"/>
                </a:solidFill>
              </a:rPr>
              <a:t>ppendix C</a:t>
            </a:r>
            <a:endParaRPr lang="en-US" sz="2000" dirty="0" smtClean="0">
              <a:solidFill>
                <a:srgbClr val="FFFF66"/>
              </a:solidFill>
            </a:endParaRPr>
          </a:p>
          <a:p>
            <a:pPr marL="690563" indent="-347663">
              <a:buFont typeface="Arial" pitchFamily="34" charset="0"/>
              <a:buChar char="•"/>
            </a:pPr>
            <a:r>
              <a:rPr lang="en-US" sz="2000" dirty="0" smtClean="0"/>
              <a:t>Base fine enhancement of $50 for each violation of the HS code under subdivision (b).  </a:t>
            </a:r>
          </a:p>
          <a:p>
            <a:pPr marL="690563" indent="-347663"/>
            <a:r>
              <a:rPr lang="en-US" sz="2400" dirty="0" smtClean="0"/>
              <a:t>HS 11372.7 - County Drug Program Fee  </a:t>
            </a:r>
            <a:r>
              <a:rPr lang="en-US" sz="2000" dirty="0" smtClean="0">
                <a:solidFill>
                  <a:srgbClr val="FFFF66"/>
                </a:solidFill>
              </a:rPr>
              <a:t>See A</a:t>
            </a:r>
            <a:r>
              <a:rPr lang="en-US" sz="2000" dirty="0" smtClean="0">
                <a:solidFill>
                  <a:srgbClr val="FFFF66"/>
                </a:solidFill>
              </a:rPr>
              <a:t>ppendix C</a:t>
            </a:r>
            <a:endParaRPr lang="en-US" sz="2000" dirty="0" smtClean="0">
              <a:solidFill>
                <a:srgbClr val="FFFF66"/>
              </a:solidFill>
            </a:endParaRPr>
          </a:p>
          <a:p>
            <a:pPr marL="690563" indent="-347663">
              <a:buFont typeface="Arial" pitchFamily="34" charset="0"/>
              <a:buChar char="•"/>
            </a:pPr>
            <a:r>
              <a:rPr lang="en-US" sz="2000" dirty="0" smtClean="0"/>
              <a:t>Base fine enhancement of up to $150 for each violation of the HS codes 11350 through 11392 except HS 11357(b).</a:t>
            </a:r>
          </a:p>
          <a:p>
            <a:endParaRPr lang="en-US"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534400" cy="1066800"/>
          </a:xfrm>
        </p:spPr>
        <p:txBody>
          <a:bodyPr/>
          <a:lstStyle/>
          <a:p>
            <a:pPr algn="ctr"/>
            <a:r>
              <a:rPr lang="en-US" dirty="0" smtClean="0"/>
              <a:t>Discussion Topics</a:t>
            </a:r>
            <a:endParaRPr lang="en-US" dirty="0"/>
          </a:p>
        </p:txBody>
      </p:sp>
      <p:sp>
        <p:nvSpPr>
          <p:cNvPr id="3" name="Content Placeholder 2"/>
          <p:cNvSpPr>
            <a:spLocks noGrp="1"/>
          </p:cNvSpPr>
          <p:nvPr>
            <p:ph idx="1"/>
          </p:nvPr>
        </p:nvSpPr>
        <p:spPr>
          <a:xfrm>
            <a:off x="457200" y="1295400"/>
            <a:ext cx="8382000" cy="4760915"/>
          </a:xfrm>
        </p:spPr>
        <p:txBody>
          <a:bodyPr/>
          <a:lstStyle/>
          <a:p>
            <a:pPr marL="690563" indent="-233363">
              <a:buNone/>
            </a:pPr>
            <a:endParaRPr lang="en-US" sz="2000" dirty="0" smtClean="0"/>
          </a:p>
          <a:p>
            <a:pPr marL="457200" indent="-457200">
              <a:buAutoNum type="arabicPeriod"/>
            </a:pPr>
            <a:r>
              <a:rPr lang="en-US" sz="2800" dirty="0" smtClean="0"/>
              <a:t>Navigating the distribution spreadsheet (DEMO)</a:t>
            </a:r>
          </a:p>
          <a:p>
            <a:pPr marL="457200" indent="-457200">
              <a:buAutoNum type="arabicPeriod"/>
            </a:pPr>
            <a:r>
              <a:rPr lang="en-US" sz="2800" dirty="0" smtClean="0"/>
              <a:t>Special distribution calculations</a:t>
            </a:r>
          </a:p>
          <a:p>
            <a:pPr marL="862013" indent="-404813"/>
            <a:r>
              <a:rPr lang="en-US" sz="2000" b="1" dirty="0" smtClean="0"/>
              <a:t>Special Base Fine </a:t>
            </a:r>
            <a:r>
              <a:rPr lang="en-US" sz="2000" dirty="0" smtClean="0"/>
              <a:t>– Reckless Driving, DUI, Proof of Insurance</a:t>
            </a:r>
          </a:p>
          <a:p>
            <a:pPr marL="862013" indent="-404813"/>
            <a:r>
              <a:rPr lang="en-US" sz="2000" b="1" dirty="0" smtClean="0"/>
              <a:t>Base Enhancement </a:t>
            </a:r>
            <a:r>
              <a:rPr lang="en-US" sz="2000" dirty="0" smtClean="0"/>
              <a:t>– Health &amp; Safety </a:t>
            </a:r>
          </a:p>
          <a:p>
            <a:pPr marL="862013" indent="-404813"/>
            <a:r>
              <a:rPr lang="en-US" sz="2000" b="1" dirty="0" smtClean="0"/>
              <a:t>Regular Traffic School </a:t>
            </a:r>
            <a:r>
              <a:rPr lang="en-US" sz="2000" dirty="0" smtClean="0"/>
              <a:t>– Speeding (2 cases)</a:t>
            </a:r>
          </a:p>
          <a:p>
            <a:pPr marL="862013" indent="-404813"/>
            <a:r>
              <a:rPr lang="en-US" sz="2000" b="1" dirty="0" smtClean="0"/>
              <a:t>Red Light Bail Forfeiture Distribution </a:t>
            </a:r>
            <a:r>
              <a:rPr lang="en-US" sz="2000" dirty="0" smtClean="0"/>
              <a:t>– Red Light city arrest</a:t>
            </a:r>
          </a:p>
          <a:p>
            <a:pPr marL="862013" indent="-404813"/>
            <a:r>
              <a:rPr lang="en-US" sz="2000" b="1" dirty="0" smtClean="0"/>
              <a:t>Special Traffic School  </a:t>
            </a:r>
            <a:r>
              <a:rPr lang="en-US" sz="2000" dirty="0" smtClean="0"/>
              <a:t>– Red Light, Railroad, Child Seat</a:t>
            </a:r>
          </a:p>
          <a:p>
            <a:pPr marL="862013" indent="-404813"/>
            <a:r>
              <a:rPr lang="en-US" sz="2000" b="1" dirty="0" smtClean="0"/>
              <a:t>IAS Top-Down Distribution </a:t>
            </a:r>
            <a:endParaRPr lang="en-US" sz="2000" dirty="0" smtClean="0"/>
          </a:p>
          <a:p>
            <a:pPr marL="457200" indent="-457200">
              <a:buAutoNum type="arabicPeriod"/>
            </a:pPr>
            <a:endParaRPr lang="en-US" sz="2000"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down)">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BAB9E0B-D1FB-4339-B0F2-A9BEA2E7D030}" type="slidenum">
              <a:rPr lang="en-US" smtClean="0"/>
              <a:pPr/>
              <a:t>20</a:t>
            </a:fld>
            <a:endParaRPr lang="en-US"/>
          </a:p>
        </p:txBody>
      </p:sp>
      <p:graphicFrame>
        <p:nvGraphicFramePr>
          <p:cNvPr id="92165" name="Object 5"/>
          <p:cNvGraphicFramePr>
            <a:graphicFrameLocks noChangeAspect="1"/>
          </p:cNvGraphicFramePr>
          <p:nvPr/>
        </p:nvGraphicFramePr>
        <p:xfrm>
          <a:off x="225425" y="141288"/>
          <a:ext cx="8693150" cy="6573837"/>
        </p:xfrm>
        <a:graphic>
          <a:graphicData uri="http://schemas.openxmlformats.org/presentationml/2006/ole">
            <p:oleObj spid="_x0000_s92165" name="Worksheet" r:id="rId3" imgW="12744450" imgH="10105949" progId="Excel.Sheet.8">
              <p:link updateAutomatic="1"/>
            </p:oleObj>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763000" cy="1219200"/>
          </a:xfrm>
        </p:spPr>
        <p:txBody>
          <a:bodyPr/>
          <a:lstStyle/>
          <a:p>
            <a:pPr algn="ctr"/>
            <a:r>
              <a:rPr lang="en-US" sz="4400" dirty="0" smtClean="0"/>
              <a:t>Regular Traffic School Distribution</a:t>
            </a:r>
            <a:endParaRPr lang="en-US" sz="4400" dirty="0"/>
          </a:p>
        </p:txBody>
      </p:sp>
      <p:sp>
        <p:nvSpPr>
          <p:cNvPr id="3" name="Content Placeholder 2"/>
          <p:cNvSpPr>
            <a:spLocks noGrp="1"/>
          </p:cNvSpPr>
          <p:nvPr>
            <p:ph idx="1"/>
          </p:nvPr>
        </p:nvSpPr>
        <p:spPr>
          <a:xfrm>
            <a:off x="228600" y="1905000"/>
            <a:ext cx="8726488" cy="4227513"/>
          </a:xfrm>
        </p:spPr>
        <p:txBody>
          <a:bodyPr/>
          <a:lstStyle/>
          <a:p>
            <a:r>
              <a:rPr lang="en-US" sz="2800" dirty="0" smtClean="0"/>
              <a:t>VC 42007: For a person ordered or permitted to attend traffic school, </a:t>
            </a:r>
            <a:r>
              <a:rPr lang="en-US" sz="2800" dirty="0" smtClean="0">
                <a:solidFill>
                  <a:srgbClr val="FFFF66"/>
                </a:solidFill>
              </a:rPr>
              <a:t>a fee is collected in an amount equal to the “total bail” </a:t>
            </a:r>
            <a:r>
              <a:rPr lang="en-US" sz="2800" dirty="0" smtClean="0"/>
              <a:t>set forth in the uniform countywide bail schedule or set forth in UB&amp;PS.  </a:t>
            </a:r>
            <a:r>
              <a:rPr lang="en-US" sz="2800" dirty="0" smtClean="0"/>
              <a:t> </a:t>
            </a:r>
            <a:r>
              <a:rPr lang="en-US" sz="2400" dirty="0" smtClean="0">
                <a:solidFill>
                  <a:srgbClr val="FFFF66"/>
                </a:solidFill>
              </a:rPr>
              <a:t>See A</a:t>
            </a:r>
            <a:r>
              <a:rPr lang="en-US" sz="2400" dirty="0" smtClean="0">
                <a:solidFill>
                  <a:srgbClr val="FFFF66"/>
                </a:solidFill>
              </a:rPr>
              <a:t>ppendix C</a:t>
            </a:r>
            <a:endParaRPr lang="en-US" sz="2400" dirty="0" smtClean="0">
              <a:solidFill>
                <a:srgbClr val="FFFF66"/>
              </a:solidFill>
            </a:endParaRPr>
          </a:p>
          <a:p>
            <a:r>
              <a:rPr lang="en-US" sz="2800" dirty="0" smtClean="0"/>
              <a:t>In short, this </a:t>
            </a:r>
            <a:r>
              <a:rPr lang="en-US" sz="2800" dirty="0" smtClean="0">
                <a:solidFill>
                  <a:srgbClr val="FFFF66"/>
                </a:solidFill>
              </a:rPr>
              <a:t>“total bail” becomes the TVS fee.</a:t>
            </a:r>
          </a:p>
          <a:p>
            <a:r>
              <a:rPr lang="en-US" sz="2800" dirty="0" smtClean="0"/>
              <a:t>Because it is a fee, </a:t>
            </a:r>
            <a:r>
              <a:rPr lang="en-US" sz="2800" dirty="0" smtClean="0">
                <a:solidFill>
                  <a:srgbClr val="FFFF66"/>
                </a:solidFill>
              </a:rPr>
              <a:t>2% state court automation no longer applies.</a:t>
            </a:r>
            <a:endParaRPr lang="en-US" sz="2800" dirty="0">
              <a:solidFill>
                <a:srgbClr val="FFFF66"/>
              </a:solidFill>
            </a:endParaRPr>
          </a:p>
        </p:txBody>
      </p:sp>
      <p:sp>
        <p:nvSpPr>
          <p:cNvPr id="6" name="Slide Number Placeholder 5"/>
          <p:cNvSpPr>
            <a:spLocks noGrp="1"/>
          </p:cNvSpPr>
          <p:nvPr>
            <p:ph type="sldNum" sz="quarter" idx="12"/>
          </p:nvPr>
        </p:nvSpPr>
        <p:spPr/>
        <p:txBody>
          <a:bodyPr/>
          <a:lstStyle/>
          <a:p>
            <a:fld id="{CD02BB1F-1D6F-4064-ABB2-98B9D85B3A42}" type="slidenum">
              <a:rPr lang="en-US" smtClean="0"/>
              <a:pPr/>
              <a:t>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763000" cy="1219200"/>
          </a:xfrm>
        </p:spPr>
        <p:txBody>
          <a:bodyPr/>
          <a:lstStyle/>
          <a:p>
            <a:pPr algn="ctr"/>
            <a:r>
              <a:rPr lang="en-US" sz="4400" dirty="0" smtClean="0"/>
              <a:t>Regular Traffic School Distribution (cont’d)</a:t>
            </a:r>
            <a:endParaRPr lang="en-US" sz="4400" dirty="0"/>
          </a:p>
        </p:txBody>
      </p:sp>
      <p:sp>
        <p:nvSpPr>
          <p:cNvPr id="3" name="Content Placeholder 2"/>
          <p:cNvSpPr>
            <a:spLocks noGrp="1"/>
          </p:cNvSpPr>
          <p:nvPr>
            <p:ph idx="1"/>
          </p:nvPr>
        </p:nvSpPr>
        <p:spPr>
          <a:xfrm>
            <a:off x="228600" y="1905000"/>
            <a:ext cx="8726488" cy="4227513"/>
          </a:xfrm>
        </p:spPr>
        <p:txBody>
          <a:bodyPr/>
          <a:lstStyle/>
          <a:p>
            <a:r>
              <a:rPr lang="en-US" sz="2800" dirty="0" smtClean="0"/>
              <a:t>In addition to the TVS Fee, the following must be imposed, collected and distributed to the State:</a:t>
            </a:r>
          </a:p>
          <a:p>
            <a:pPr marL="914400" indent="-404813"/>
            <a:r>
              <a:rPr lang="en-US" sz="2400" dirty="0" smtClean="0"/>
              <a:t>VC 42007.1 – $49 Additional TVS Fee</a:t>
            </a:r>
          </a:p>
          <a:p>
            <a:pPr marL="914400" indent="-404813"/>
            <a:r>
              <a:rPr lang="en-US" sz="2400" dirty="0" smtClean="0"/>
              <a:t>VC 11208 (c) - $3 DMV Admin Fee</a:t>
            </a:r>
          </a:p>
          <a:p>
            <a:r>
              <a:rPr lang="en-US" sz="2800" dirty="0" smtClean="0"/>
              <a:t>Pursuant to VC 11205.2 (c), Court </a:t>
            </a:r>
            <a:r>
              <a:rPr lang="en-US" sz="2800" dirty="0" smtClean="0">
                <a:solidFill>
                  <a:srgbClr val="FFFF66"/>
                </a:solidFill>
              </a:rPr>
              <a:t>may</a:t>
            </a:r>
            <a:r>
              <a:rPr lang="en-US" sz="2800" dirty="0" smtClean="0"/>
              <a:t> also assess an additional fee (up to actual costs) for costs incurred in monitoring traffic violator schools.  </a:t>
            </a:r>
            <a:r>
              <a:rPr lang="en-US" sz="2800" dirty="0" smtClean="0"/>
              <a:t>    </a:t>
            </a:r>
            <a:r>
              <a:rPr lang="en-US" sz="2400" dirty="0" smtClean="0">
                <a:solidFill>
                  <a:srgbClr val="FFFF66"/>
                </a:solidFill>
              </a:rPr>
              <a:t>See A</a:t>
            </a:r>
            <a:r>
              <a:rPr lang="en-US" sz="2400" dirty="0" smtClean="0">
                <a:solidFill>
                  <a:srgbClr val="FFFF66"/>
                </a:solidFill>
              </a:rPr>
              <a:t>ppendix C</a:t>
            </a:r>
            <a:endParaRPr lang="en-US" sz="2400" dirty="0" smtClean="0">
              <a:solidFill>
                <a:srgbClr val="FFFF66"/>
              </a:solidFill>
            </a:endParaRPr>
          </a:p>
        </p:txBody>
      </p:sp>
      <p:sp>
        <p:nvSpPr>
          <p:cNvPr id="6" name="Slide Number Placeholder 5"/>
          <p:cNvSpPr>
            <a:spLocks noGrp="1"/>
          </p:cNvSpPr>
          <p:nvPr>
            <p:ph type="sldNum" sz="quarter" idx="12"/>
          </p:nvPr>
        </p:nvSpPr>
        <p:spPr/>
        <p:txBody>
          <a:bodyPr/>
          <a:lstStyle/>
          <a:p>
            <a:fld id="{CD02BB1F-1D6F-4064-ABB2-98B9D85B3A42}"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763000" cy="1219200"/>
          </a:xfrm>
        </p:spPr>
        <p:txBody>
          <a:bodyPr/>
          <a:lstStyle/>
          <a:p>
            <a:pPr algn="ctr"/>
            <a:r>
              <a:rPr lang="en-US" sz="4400" dirty="0" smtClean="0"/>
              <a:t>Regular Traffic School Distribution Process</a:t>
            </a:r>
            <a:endParaRPr lang="en-US" sz="4400" dirty="0"/>
          </a:p>
        </p:txBody>
      </p:sp>
      <p:sp>
        <p:nvSpPr>
          <p:cNvPr id="3" name="Content Placeholder 2"/>
          <p:cNvSpPr>
            <a:spLocks noGrp="1"/>
          </p:cNvSpPr>
          <p:nvPr>
            <p:ph idx="1"/>
          </p:nvPr>
        </p:nvSpPr>
        <p:spPr>
          <a:xfrm>
            <a:off x="228600" y="1905000"/>
            <a:ext cx="8726488" cy="4227513"/>
          </a:xfrm>
        </p:spPr>
        <p:txBody>
          <a:bodyPr/>
          <a:lstStyle/>
          <a:p>
            <a:pPr marL="514350" indent="-514350">
              <a:buFont typeface="+mj-lt"/>
              <a:buAutoNum type="arabicPeriod"/>
            </a:pPr>
            <a:r>
              <a:rPr lang="en-US" sz="2800" dirty="0" smtClean="0"/>
              <a:t>First, part of the TVS fee on deposit with county, is distributed pursuant to VC 42007(b) and (c):</a:t>
            </a:r>
          </a:p>
          <a:p>
            <a:pPr marL="914400" indent="-404813"/>
            <a:r>
              <a:rPr lang="en-US" sz="2000" dirty="0" smtClean="0"/>
              <a:t>VC 42007 (b)(1) - $1 for each fund established under GC 76100 and GC 76101</a:t>
            </a:r>
          </a:p>
          <a:p>
            <a:pPr marL="914400" indent="-404813"/>
            <a:r>
              <a:rPr lang="en-US" sz="2000" dirty="0" smtClean="0"/>
              <a:t>VC 42007 (b)(2) – GC 76104 EMS penalty portion ($2 per 10) of GC 76000 ($7 per 10)</a:t>
            </a:r>
          </a:p>
          <a:p>
            <a:pPr marL="914400" indent="-404813"/>
            <a:r>
              <a:rPr lang="en-US" sz="2000" dirty="0" smtClean="0"/>
              <a:t>VC 42007 (b)(2) – Additional EMS penalty of GC 76000.5 ($2 per 10)</a:t>
            </a:r>
          </a:p>
          <a:p>
            <a:pPr marL="914400" indent="-404813"/>
            <a:r>
              <a:rPr lang="en-US" sz="2000" dirty="0" smtClean="0"/>
              <a:t>VC 42007 (b)(3) – State Court Construction penalty of GC 70372 ($5 per 10)</a:t>
            </a:r>
          </a:p>
          <a:p>
            <a:pPr marL="914400" indent="-404813"/>
            <a:r>
              <a:rPr lang="en-US" sz="2000" dirty="0" smtClean="0"/>
              <a:t>VC  42007 (c) – City portion of the base fine (net 2%), if city arrest</a:t>
            </a:r>
          </a:p>
          <a:p>
            <a:pPr marL="514350" indent="-514350">
              <a:buNone/>
            </a:pPr>
            <a:endParaRPr lang="en-US" sz="2800"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23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763000" cy="1219200"/>
          </a:xfrm>
        </p:spPr>
        <p:txBody>
          <a:bodyPr/>
          <a:lstStyle/>
          <a:p>
            <a:pPr algn="ctr"/>
            <a:r>
              <a:rPr lang="en-US" sz="4400" dirty="0" smtClean="0"/>
              <a:t>Regular Traffic School Distribution Process </a:t>
            </a:r>
            <a:r>
              <a:rPr lang="en-US" sz="3600" dirty="0" smtClean="0"/>
              <a:t>(cont’d)</a:t>
            </a:r>
            <a:endParaRPr lang="en-US" sz="3600" dirty="0"/>
          </a:p>
        </p:txBody>
      </p:sp>
      <p:sp>
        <p:nvSpPr>
          <p:cNvPr id="3" name="Content Placeholder 2"/>
          <p:cNvSpPr>
            <a:spLocks noGrp="1"/>
          </p:cNvSpPr>
          <p:nvPr>
            <p:ph idx="1"/>
          </p:nvPr>
        </p:nvSpPr>
        <p:spPr>
          <a:xfrm>
            <a:off x="228600" y="1905000"/>
            <a:ext cx="8726488" cy="4227513"/>
          </a:xfrm>
        </p:spPr>
        <p:txBody>
          <a:bodyPr/>
          <a:lstStyle/>
          <a:p>
            <a:pPr marL="514350" indent="-514350">
              <a:buFont typeface="+mj-lt"/>
              <a:buAutoNum type="arabicPeriod" startAt="2"/>
            </a:pPr>
            <a:r>
              <a:rPr lang="en-US" sz="2800" dirty="0" smtClean="0"/>
              <a:t>Next, the following are distributed pursuant to their respective codes (</a:t>
            </a:r>
            <a:r>
              <a:rPr lang="en-US" sz="2800" dirty="0" smtClean="0">
                <a:solidFill>
                  <a:srgbClr val="FFFF66"/>
                </a:solidFill>
              </a:rPr>
              <a:t>not part of “total bail”</a:t>
            </a:r>
            <a:r>
              <a:rPr lang="en-US" sz="2800" dirty="0" smtClean="0"/>
              <a:t>): </a:t>
            </a:r>
          </a:p>
          <a:p>
            <a:pPr marL="914400" indent="-404813"/>
            <a:r>
              <a:rPr lang="en-US" sz="2400" dirty="0" smtClean="0"/>
              <a:t>PC 1465.7 – 20% State Surcharge (exempts itself from VC 42007 “total bail”) </a:t>
            </a:r>
          </a:p>
          <a:p>
            <a:pPr marL="914400" indent="-404813"/>
            <a:r>
              <a:rPr lang="en-US" sz="2400" dirty="0" smtClean="0"/>
              <a:t>PC 1465.8 – Court Operations Assessment </a:t>
            </a:r>
          </a:p>
          <a:p>
            <a:pPr marL="914400" indent="-404813"/>
            <a:r>
              <a:rPr lang="en-US" sz="2400" dirty="0" smtClean="0"/>
              <a:t>GC 70373 – Criminal Conviction Assessment </a:t>
            </a:r>
          </a:p>
          <a:p>
            <a:pPr marL="914400" indent="-404813"/>
            <a:r>
              <a:rPr lang="en-US" sz="2400" dirty="0" smtClean="0"/>
              <a:t>GC 42006 –$1 Night Court Fee, if applicable  </a:t>
            </a:r>
          </a:p>
        </p:txBody>
      </p:sp>
      <p:sp>
        <p:nvSpPr>
          <p:cNvPr id="6" name="Slide Number Placeholder 5"/>
          <p:cNvSpPr>
            <a:spLocks noGrp="1"/>
          </p:cNvSpPr>
          <p:nvPr>
            <p:ph type="sldNum" sz="quarter" idx="12"/>
          </p:nvPr>
        </p:nvSpPr>
        <p:spPr/>
        <p:txBody>
          <a:bodyPr/>
          <a:lstStyle/>
          <a:p>
            <a:fld id="{CD02BB1F-1D6F-4064-ABB2-98B9D85B3A42}"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763000" cy="1219200"/>
          </a:xfrm>
        </p:spPr>
        <p:txBody>
          <a:bodyPr/>
          <a:lstStyle/>
          <a:p>
            <a:pPr algn="ctr"/>
            <a:r>
              <a:rPr lang="en-US" sz="4400" dirty="0" smtClean="0"/>
              <a:t>Regular Traffic School Distribution Process </a:t>
            </a:r>
            <a:r>
              <a:rPr lang="en-US" sz="3600" dirty="0" smtClean="0"/>
              <a:t>(cont’d)</a:t>
            </a:r>
            <a:endParaRPr lang="en-US" sz="3600" dirty="0"/>
          </a:p>
        </p:txBody>
      </p:sp>
      <p:sp>
        <p:nvSpPr>
          <p:cNvPr id="3" name="Content Placeholder 2"/>
          <p:cNvSpPr>
            <a:spLocks noGrp="1"/>
          </p:cNvSpPr>
          <p:nvPr>
            <p:ph idx="1"/>
          </p:nvPr>
        </p:nvSpPr>
        <p:spPr>
          <a:xfrm>
            <a:off x="228600" y="1905000"/>
            <a:ext cx="8726488" cy="4227513"/>
          </a:xfrm>
        </p:spPr>
        <p:txBody>
          <a:bodyPr/>
          <a:lstStyle/>
          <a:p>
            <a:pPr marL="514350" indent="-514350">
              <a:buFont typeface="+mj-lt"/>
              <a:buAutoNum type="arabicPeriod" startAt="3"/>
            </a:pPr>
            <a:r>
              <a:rPr lang="en-US" sz="2800" dirty="0" smtClean="0"/>
              <a:t>After the required distributions in steps 1 and 2, the remaining balance of the TVS Fee (TVS Fee Balance) remains on deposit in the County General Fund</a:t>
            </a:r>
          </a:p>
          <a:p>
            <a:pPr marL="914400" indent="0">
              <a:buNone/>
            </a:pPr>
            <a:r>
              <a:rPr lang="en-US" sz="2000" dirty="0" smtClean="0"/>
              <a:t>NOTE:  For 50% Excess MOE reporting, only 77% of the TVS Fee Balance is reported.  </a:t>
            </a:r>
            <a:r>
              <a:rPr lang="en-US" sz="2000" dirty="0" smtClean="0">
                <a:solidFill>
                  <a:srgbClr val="FFFF66"/>
                </a:solidFill>
              </a:rPr>
              <a:t>The $1 for GC 76100 and the $1 for GC 76101 is distributed from the 23% portion of the TVS Fee Balance, NOT the 77% portion.</a:t>
            </a:r>
          </a:p>
          <a:p>
            <a:pPr marL="514350" indent="-514350">
              <a:buNone/>
            </a:pPr>
            <a:endParaRPr lang="en-US" sz="2800" dirty="0" smtClean="0"/>
          </a:p>
          <a:p>
            <a:pPr marL="514350" indent="-514350">
              <a:buNone/>
            </a:pPr>
            <a:endParaRPr lang="en-US" sz="2800"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763000" cy="3733800"/>
          </a:xfrm>
        </p:spPr>
        <p:txBody>
          <a:bodyPr/>
          <a:lstStyle/>
          <a:p>
            <a:pPr algn="ctr"/>
            <a:r>
              <a:rPr lang="en-US" sz="3600" dirty="0" smtClean="0"/>
              <a:t>Regular VC 42007 Traffic School Distribution</a:t>
            </a:r>
            <a:br>
              <a:rPr lang="en-US" sz="3600" dirty="0" smtClean="0"/>
            </a:br>
            <a:r>
              <a:rPr lang="en-US" sz="4400" dirty="0" smtClean="0"/>
              <a:t/>
            </a:r>
            <a:br>
              <a:rPr lang="en-US" sz="4400" dirty="0" smtClean="0"/>
            </a:br>
            <a:r>
              <a:rPr lang="en-US" sz="4400" dirty="0" smtClean="0"/>
              <a:t>Speeding Spreadsheet </a:t>
            </a:r>
            <a:br>
              <a:rPr lang="en-US" sz="4400" dirty="0" smtClean="0"/>
            </a:br>
            <a:r>
              <a:rPr lang="en-US" sz="4400" dirty="0" smtClean="0"/>
              <a:t/>
            </a:r>
            <a:br>
              <a:rPr lang="en-US" sz="4400" dirty="0" smtClean="0"/>
            </a:br>
            <a:r>
              <a:rPr lang="en-US" sz="3600" dirty="0" smtClean="0"/>
              <a:t>County Arrest</a:t>
            </a:r>
            <a:endParaRPr lang="en-US" sz="3600" dirty="0"/>
          </a:p>
        </p:txBody>
      </p:sp>
      <p:sp>
        <p:nvSpPr>
          <p:cNvPr id="3" name="Content Placeholder 2"/>
          <p:cNvSpPr>
            <a:spLocks noGrp="1"/>
          </p:cNvSpPr>
          <p:nvPr>
            <p:ph idx="1"/>
          </p:nvPr>
        </p:nvSpPr>
        <p:spPr>
          <a:xfrm>
            <a:off x="228600" y="4648200"/>
            <a:ext cx="8574088" cy="1143000"/>
          </a:xfrm>
        </p:spPr>
        <p:txBody>
          <a:bodyPr/>
          <a:lstStyle/>
          <a:p>
            <a:pPr algn="ctr">
              <a:buNone/>
            </a:pPr>
            <a:r>
              <a:rPr lang="en-US" sz="2800" b="1" dirty="0" smtClean="0">
                <a:solidFill>
                  <a:srgbClr val="FFFF00"/>
                </a:solidFill>
              </a:rPr>
              <a:t>WATCH OUT FOR:  </a:t>
            </a:r>
            <a:r>
              <a:rPr lang="en-US" sz="2800" i="1" dirty="0" smtClean="0"/>
              <a:t>What is and is not part of the TVS Fee  </a:t>
            </a:r>
            <a:endParaRPr lang="en-US" sz="2800" i="1"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26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27</a:t>
            </a:fld>
            <a:endParaRPr lang="en-US"/>
          </a:p>
        </p:txBody>
      </p:sp>
      <p:graphicFrame>
        <p:nvGraphicFramePr>
          <p:cNvPr id="115715" name="Object 3"/>
          <p:cNvGraphicFramePr>
            <a:graphicFrameLocks noChangeAspect="1"/>
          </p:cNvGraphicFramePr>
          <p:nvPr/>
        </p:nvGraphicFramePr>
        <p:xfrm>
          <a:off x="152400" y="135577"/>
          <a:ext cx="8839200" cy="6523511"/>
        </p:xfrm>
        <a:graphic>
          <a:graphicData uri="http://schemas.openxmlformats.org/presentationml/2006/ole">
            <p:oleObj spid="_x0000_s115715" name="Worksheet" r:id="rId3" imgW="12858784" imgH="10687082" progId="Excel.Sheet.8">
              <p:link updateAutomatic="1"/>
            </p:oleObj>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590800"/>
            <a:ext cx="8763000" cy="1371600"/>
          </a:xfrm>
        </p:spPr>
        <p:txBody>
          <a:bodyPr/>
          <a:lstStyle/>
          <a:p>
            <a:pPr algn="ctr"/>
            <a:r>
              <a:rPr lang="en-US" sz="3600" dirty="0" smtClean="0"/>
              <a:t>Regular Traffic School Distribution</a:t>
            </a:r>
            <a:r>
              <a:rPr lang="en-US" sz="4400" dirty="0" smtClean="0"/>
              <a:t/>
            </a:r>
            <a:br>
              <a:rPr lang="en-US" sz="4400" dirty="0" smtClean="0"/>
            </a:br>
            <a:r>
              <a:rPr lang="en-US" sz="4400" dirty="0" smtClean="0"/>
              <a:t>Speeding Spreadsheet </a:t>
            </a:r>
            <a:br>
              <a:rPr lang="en-US" sz="4400" dirty="0" smtClean="0"/>
            </a:br>
            <a:r>
              <a:rPr lang="en-US" sz="4400" dirty="0" smtClean="0"/>
              <a:t/>
            </a:r>
            <a:br>
              <a:rPr lang="en-US" sz="4400" dirty="0" smtClean="0"/>
            </a:br>
            <a:r>
              <a:rPr lang="en-US" sz="3600" dirty="0" smtClean="0"/>
              <a:t>City Arrest</a:t>
            </a:r>
            <a:endParaRPr lang="en-US" sz="3600" dirty="0"/>
          </a:p>
        </p:txBody>
      </p:sp>
      <p:sp>
        <p:nvSpPr>
          <p:cNvPr id="3" name="Content Placeholder 2"/>
          <p:cNvSpPr>
            <a:spLocks noGrp="1"/>
          </p:cNvSpPr>
          <p:nvPr>
            <p:ph idx="1"/>
          </p:nvPr>
        </p:nvSpPr>
        <p:spPr>
          <a:xfrm>
            <a:off x="304800" y="4648200"/>
            <a:ext cx="8574088" cy="1143000"/>
          </a:xfrm>
        </p:spPr>
        <p:txBody>
          <a:bodyPr/>
          <a:lstStyle/>
          <a:p>
            <a:pPr marL="0" indent="0" algn="ctr">
              <a:buNone/>
            </a:pPr>
            <a:r>
              <a:rPr lang="en-US" sz="2800" b="1" dirty="0" smtClean="0">
                <a:solidFill>
                  <a:srgbClr val="FFFF00"/>
                </a:solidFill>
              </a:rPr>
              <a:t>WATCH OUT FOR:  </a:t>
            </a:r>
            <a:r>
              <a:rPr lang="en-US" sz="2800" i="1" dirty="0" smtClean="0"/>
              <a:t>City base fine and how it impacts TVS Fee to the County if 2% not applied  </a:t>
            </a:r>
            <a:endParaRPr lang="en-US" sz="2800" i="1"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28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BAB9E0B-D1FB-4339-B0F2-A9BEA2E7D030}" type="slidenum">
              <a:rPr lang="en-US" smtClean="0"/>
              <a:pPr/>
              <a:t>29</a:t>
            </a:fld>
            <a:endParaRPr lang="en-US"/>
          </a:p>
        </p:txBody>
      </p:sp>
      <p:graphicFrame>
        <p:nvGraphicFramePr>
          <p:cNvPr id="116740" name="Object 4"/>
          <p:cNvGraphicFramePr>
            <a:graphicFrameLocks noChangeAspect="1"/>
          </p:cNvGraphicFramePr>
          <p:nvPr/>
        </p:nvGraphicFramePr>
        <p:xfrm>
          <a:off x="152400" y="130079"/>
          <a:ext cx="8839200" cy="6535597"/>
        </p:xfrm>
        <a:graphic>
          <a:graphicData uri="http://schemas.openxmlformats.org/presentationml/2006/ole">
            <p:oleObj spid="_x0000_s116740" name="Worksheet" r:id="rId3" imgW="12792075" imgH="10448950" progId="Excel.Sheet.8">
              <p:link updateAutomatic="1"/>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57400"/>
            <a:ext cx="7772400" cy="1143000"/>
          </a:xfrm>
        </p:spPr>
        <p:txBody>
          <a:bodyPr/>
          <a:lstStyle/>
          <a:p>
            <a:r>
              <a:rPr lang="en-US" dirty="0" smtClean="0"/>
              <a:t>Distribution Spreadsheets </a:t>
            </a:r>
            <a:br>
              <a:rPr lang="en-US" dirty="0" smtClean="0"/>
            </a:br>
            <a:r>
              <a:rPr lang="en-US" sz="4800" dirty="0" smtClean="0"/>
              <a:t>Used by IAS Audits</a:t>
            </a:r>
            <a:endParaRPr lang="en-US" sz="4800" dirty="0"/>
          </a:p>
        </p:txBody>
      </p:sp>
      <p:sp>
        <p:nvSpPr>
          <p:cNvPr id="3" name="Subtitle 2"/>
          <p:cNvSpPr>
            <a:spLocks noGrp="1"/>
          </p:cNvSpPr>
          <p:nvPr>
            <p:ph type="subTitle" idx="1"/>
          </p:nvPr>
        </p:nvSpPr>
        <p:spPr>
          <a:xfrm>
            <a:off x="838200" y="3733800"/>
            <a:ext cx="7543800" cy="2057400"/>
          </a:xfrm>
        </p:spPr>
        <p:txBody>
          <a:bodyPr/>
          <a:lstStyle/>
          <a:p>
            <a:pPr algn="l"/>
            <a:r>
              <a:rPr lang="en-US" sz="2000" dirty="0" smtClean="0"/>
              <a:t>Disclaimer: All spreadsheets have been updated to reflect what we believe are the statutes in effect as of </a:t>
            </a:r>
            <a:r>
              <a:rPr lang="en-US" sz="2000" dirty="0" smtClean="0">
                <a:solidFill>
                  <a:srgbClr val="FFFF66"/>
                </a:solidFill>
              </a:rPr>
              <a:t>TODAY.</a:t>
            </a:r>
            <a:r>
              <a:rPr lang="en-US" sz="2000" dirty="0" smtClean="0">
                <a:solidFill>
                  <a:srgbClr val="FF0000"/>
                </a:solidFill>
              </a:rPr>
              <a:t>  </a:t>
            </a:r>
            <a:r>
              <a:rPr lang="en-US" sz="2000" dirty="0" smtClean="0"/>
              <a:t>Thus, they are subject to change based on laws that are effective subsequent to today’s training.  When using the spreadsheets, be sure the fines, penalties, and fees reflect the statutes in effect for the period being reviewed.</a:t>
            </a:r>
            <a:endParaRPr lang="en-US" sz="2000" dirty="0"/>
          </a:p>
        </p:txBody>
      </p:sp>
      <p:sp>
        <p:nvSpPr>
          <p:cNvPr id="5" name="Slide Number Placeholder 4"/>
          <p:cNvSpPr>
            <a:spLocks noGrp="1"/>
          </p:cNvSpPr>
          <p:nvPr>
            <p:ph type="sldNum" sz="quarter" idx="4"/>
          </p:nvPr>
        </p:nvSpPr>
        <p:spPr>
          <a:xfrm>
            <a:off x="6858000" y="6248400"/>
            <a:ext cx="1905000" cy="457200"/>
          </a:xfrm>
        </p:spPr>
        <p:txBody>
          <a:bodyPr/>
          <a:lstStyle/>
          <a:p>
            <a:fld id="{EBE7665E-A054-426B-90B4-86C8DC2CDF0F}" type="slidenum">
              <a:rPr lang="en-US" smtClean="0">
                <a:solidFill>
                  <a:schemeClr val="accent3">
                    <a:lumMod val="20000"/>
                    <a:lumOff val="80000"/>
                  </a:schemeClr>
                </a:solidFill>
              </a:rPr>
              <a:pPr/>
              <a:t>3</a:t>
            </a:fld>
            <a:endParaRPr lang="en-US">
              <a:solidFill>
                <a:schemeClr val="accent3">
                  <a:lumMod val="20000"/>
                  <a:lumOff val="8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763000" cy="1219200"/>
          </a:xfrm>
        </p:spPr>
        <p:txBody>
          <a:bodyPr/>
          <a:lstStyle/>
          <a:p>
            <a:pPr algn="ctr"/>
            <a:r>
              <a:rPr lang="en-US" sz="4400" dirty="0" smtClean="0"/>
              <a:t>Regular Traffic School Distribution Process RECAP</a:t>
            </a:r>
            <a:endParaRPr lang="en-US" sz="4400" dirty="0"/>
          </a:p>
        </p:txBody>
      </p:sp>
      <p:sp>
        <p:nvSpPr>
          <p:cNvPr id="3" name="Content Placeholder 2"/>
          <p:cNvSpPr>
            <a:spLocks noGrp="1"/>
          </p:cNvSpPr>
          <p:nvPr>
            <p:ph idx="1"/>
          </p:nvPr>
        </p:nvSpPr>
        <p:spPr>
          <a:xfrm>
            <a:off x="228600" y="1905000"/>
            <a:ext cx="8726488" cy="4227513"/>
          </a:xfrm>
        </p:spPr>
        <p:txBody>
          <a:bodyPr/>
          <a:lstStyle/>
          <a:p>
            <a:pPr marL="514350" indent="-514350">
              <a:buNone/>
            </a:pPr>
            <a:r>
              <a:rPr lang="en-US" sz="2400" dirty="0" smtClean="0">
                <a:solidFill>
                  <a:srgbClr val="FFFF66"/>
                </a:solidFill>
              </a:rPr>
              <a:t>Remember:</a:t>
            </a:r>
            <a:r>
              <a:rPr lang="en-US" sz="2400" dirty="0" smtClean="0"/>
              <a:t>  “Total fine” becomes a TVS Fee when disposed with traffic school (exceptions discussed later.)</a:t>
            </a:r>
          </a:p>
          <a:p>
            <a:pPr marL="514350" indent="-514350">
              <a:buNone/>
            </a:pPr>
            <a:endParaRPr lang="en-US" sz="1000" dirty="0" smtClean="0"/>
          </a:p>
          <a:p>
            <a:pPr marL="514350" indent="-514350">
              <a:buFont typeface="+mj-lt"/>
              <a:buAutoNum type="arabicPeriod"/>
            </a:pPr>
            <a:r>
              <a:rPr lang="en-US" sz="2400" dirty="0" smtClean="0"/>
              <a:t>Starting with the TVS Fee, perform required distributions under VC 42007 (b) &amp; (c).</a:t>
            </a:r>
          </a:p>
          <a:p>
            <a:pPr marL="514350" indent="-514350">
              <a:buFont typeface="+mj-lt"/>
              <a:buAutoNum type="arabicPeriod"/>
            </a:pPr>
            <a:r>
              <a:rPr lang="en-US" sz="2400" dirty="0" smtClean="0"/>
              <a:t>The remaining balance of the TVS Fee is distributed to the county general fund.</a:t>
            </a:r>
          </a:p>
          <a:p>
            <a:pPr marL="514350" indent="-514350">
              <a:buFont typeface="+mj-lt"/>
              <a:buAutoNum type="arabicPeriod"/>
            </a:pPr>
            <a:r>
              <a:rPr lang="en-US" sz="2400" dirty="0" smtClean="0"/>
              <a:t>Distribute the 20% Surcharge and the “Hard” amounts (e.g. Court Operations Assessment, etc) pursuant to their own statutes.</a:t>
            </a:r>
          </a:p>
          <a:p>
            <a:pPr marL="514350" indent="-514350">
              <a:buFont typeface="+mj-lt"/>
              <a:buAutoNum type="arabicPeriod"/>
            </a:pPr>
            <a:endParaRPr lang="en-US" sz="2800" dirty="0" smtClean="0"/>
          </a:p>
        </p:txBody>
      </p:sp>
      <p:sp>
        <p:nvSpPr>
          <p:cNvPr id="6" name="Slide Number Placeholder 5"/>
          <p:cNvSpPr>
            <a:spLocks noGrp="1"/>
          </p:cNvSpPr>
          <p:nvPr>
            <p:ph type="sldNum" sz="quarter" idx="12"/>
          </p:nvPr>
        </p:nvSpPr>
        <p:spPr/>
        <p:txBody>
          <a:bodyPr/>
          <a:lstStyle/>
          <a:p>
            <a:fld id="{CD02BB1F-1D6F-4064-ABB2-98B9D85B3A42}" type="slidenum">
              <a:rPr lang="en-US" smtClean="0"/>
              <a:pPr/>
              <a:t>30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763000" cy="1371600"/>
          </a:xfrm>
        </p:spPr>
        <p:txBody>
          <a:bodyPr/>
          <a:lstStyle/>
          <a:p>
            <a:pPr algn="ctr"/>
            <a:r>
              <a:rPr lang="en-US" sz="4400" dirty="0" smtClean="0"/>
              <a:t>Red Light Bail Forfeiture Distribution</a:t>
            </a:r>
            <a:endParaRPr lang="en-US" sz="4400" dirty="0"/>
          </a:p>
        </p:txBody>
      </p:sp>
      <p:sp>
        <p:nvSpPr>
          <p:cNvPr id="3" name="Content Placeholder 2"/>
          <p:cNvSpPr>
            <a:spLocks noGrp="1"/>
          </p:cNvSpPr>
          <p:nvPr>
            <p:ph idx="1"/>
          </p:nvPr>
        </p:nvSpPr>
        <p:spPr>
          <a:xfrm>
            <a:off x="381000" y="2133600"/>
            <a:ext cx="8574088" cy="3998913"/>
          </a:xfrm>
        </p:spPr>
        <p:txBody>
          <a:bodyPr/>
          <a:lstStyle/>
          <a:p>
            <a:r>
              <a:rPr lang="en-US" sz="2800" dirty="0" smtClean="0"/>
              <a:t>PC 1463.11: 30% of the base fine, PC 1464, GC 76000, and GC 70372 shall be allocated to the County or City general fund.  </a:t>
            </a:r>
            <a:r>
              <a:rPr lang="en-US" sz="2400" dirty="0" smtClean="0">
                <a:solidFill>
                  <a:srgbClr val="FFFF66"/>
                </a:solidFill>
              </a:rPr>
              <a:t>See A</a:t>
            </a:r>
            <a:r>
              <a:rPr lang="en-US" sz="2400" dirty="0" smtClean="0">
                <a:solidFill>
                  <a:srgbClr val="FFFF66"/>
                </a:solidFill>
              </a:rPr>
              <a:t>ppendix C</a:t>
            </a:r>
            <a:endParaRPr lang="en-US" sz="2400" dirty="0" smtClean="0">
              <a:solidFill>
                <a:srgbClr val="FFFF66"/>
              </a:solidFill>
            </a:endParaRPr>
          </a:p>
          <a:p>
            <a:r>
              <a:rPr lang="en-US" sz="2800" dirty="0" smtClean="0"/>
              <a:t>After 30% allocation, the remainder (70%) of the base fine, PC 1464, GC 76000, and GC 70372 penalties are distributed pursuant to their respective statutes. </a:t>
            </a:r>
            <a:r>
              <a:rPr lang="en-US" sz="2400" dirty="0" smtClean="0">
                <a:solidFill>
                  <a:srgbClr val="FFFF66"/>
                </a:solidFill>
              </a:rPr>
              <a:t> See A</a:t>
            </a:r>
            <a:r>
              <a:rPr lang="en-US" sz="2400" dirty="0" smtClean="0">
                <a:solidFill>
                  <a:srgbClr val="FFFF66"/>
                </a:solidFill>
              </a:rPr>
              <a:t>ppendix C</a:t>
            </a:r>
            <a:endParaRPr lang="en-US" sz="2400" dirty="0" smtClean="0">
              <a:solidFill>
                <a:srgbClr val="FFFF66"/>
              </a:solidFill>
            </a:endParaRPr>
          </a:p>
        </p:txBody>
      </p:sp>
      <p:sp>
        <p:nvSpPr>
          <p:cNvPr id="6" name="Slide Number Placeholder 5"/>
          <p:cNvSpPr>
            <a:spLocks noGrp="1"/>
          </p:cNvSpPr>
          <p:nvPr>
            <p:ph type="sldNum" sz="quarter" idx="12"/>
          </p:nvPr>
        </p:nvSpPr>
        <p:spPr/>
        <p:txBody>
          <a:bodyPr/>
          <a:lstStyle/>
          <a:p>
            <a:fld id="{CD02BB1F-1D6F-4064-ABB2-98B9D85B3A42}" type="slidenum">
              <a:rPr lang="en-US" smtClean="0"/>
              <a:pPr/>
              <a:t>31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763000" cy="1371600"/>
          </a:xfrm>
        </p:spPr>
        <p:txBody>
          <a:bodyPr/>
          <a:lstStyle/>
          <a:p>
            <a:pPr algn="ctr"/>
            <a:r>
              <a:rPr lang="en-US" sz="3600" dirty="0" smtClean="0"/>
              <a:t>Red Light Distribution</a:t>
            </a:r>
            <a:r>
              <a:rPr lang="en-US" sz="4400" dirty="0" smtClean="0"/>
              <a:t/>
            </a:r>
            <a:br>
              <a:rPr lang="en-US" sz="4400" dirty="0" smtClean="0"/>
            </a:br>
            <a:r>
              <a:rPr lang="en-US" sz="4400" dirty="0" smtClean="0"/>
              <a:t>Bail Forfeiture Spreadsheet</a:t>
            </a:r>
            <a:endParaRPr lang="en-US" sz="4400" dirty="0"/>
          </a:p>
        </p:txBody>
      </p:sp>
      <p:sp>
        <p:nvSpPr>
          <p:cNvPr id="3" name="Content Placeholder 2"/>
          <p:cNvSpPr>
            <a:spLocks noGrp="1"/>
          </p:cNvSpPr>
          <p:nvPr>
            <p:ph idx="1"/>
          </p:nvPr>
        </p:nvSpPr>
        <p:spPr>
          <a:xfrm>
            <a:off x="381000" y="2133600"/>
            <a:ext cx="8574088" cy="3998913"/>
          </a:xfrm>
        </p:spPr>
        <p:txBody>
          <a:bodyPr/>
          <a:lstStyle/>
          <a:p>
            <a:r>
              <a:rPr lang="en-US" sz="2800" dirty="0" smtClean="0"/>
              <a:t>The </a:t>
            </a:r>
            <a:r>
              <a:rPr lang="en-US" sz="2800" dirty="0" smtClean="0">
                <a:solidFill>
                  <a:srgbClr val="FFFF66"/>
                </a:solidFill>
              </a:rPr>
              <a:t>Red Light </a:t>
            </a:r>
            <a:r>
              <a:rPr lang="en-US" sz="2800" dirty="0" smtClean="0"/>
              <a:t>(PC 1463.11) </a:t>
            </a:r>
            <a:r>
              <a:rPr lang="en-US" sz="2800" dirty="0" smtClean="0">
                <a:solidFill>
                  <a:srgbClr val="FFFF66"/>
                </a:solidFill>
              </a:rPr>
              <a:t>and Railroad</a:t>
            </a:r>
            <a:r>
              <a:rPr lang="en-US" sz="2800" dirty="0" smtClean="0"/>
              <a:t> (PC 1463.12) bail forfeiture </a:t>
            </a:r>
            <a:r>
              <a:rPr lang="en-US" sz="2800" dirty="0" smtClean="0">
                <a:solidFill>
                  <a:srgbClr val="FFFF66"/>
                </a:solidFill>
              </a:rPr>
              <a:t>distributions are similar, including the 30% allocation.  </a:t>
            </a:r>
            <a:r>
              <a:rPr lang="en-US" sz="2000" dirty="0" smtClean="0">
                <a:solidFill>
                  <a:srgbClr val="FFFF66"/>
                </a:solidFill>
              </a:rPr>
              <a:t>See A</a:t>
            </a:r>
            <a:r>
              <a:rPr lang="en-US" sz="2000" dirty="0" smtClean="0">
                <a:solidFill>
                  <a:srgbClr val="FFFF66"/>
                </a:solidFill>
              </a:rPr>
              <a:t>ppendix C</a:t>
            </a:r>
            <a:endParaRPr lang="en-US" sz="2000" dirty="0" smtClean="0">
              <a:solidFill>
                <a:srgbClr val="FFFF66"/>
              </a:solidFill>
            </a:endParaRPr>
          </a:p>
          <a:p>
            <a:r>
              <a:rPr lang="en-US" sz="2800" dirty="0" smtClean="0"/>
              <a:t>The only </a:t>
            </a:r>
            <a:r>
              <a:rPr lang="en-US" sz="2800" dirty="0" smtClean="0">
                <a:solidFill>
                  <a:srgbClr val="FFFF66"/>
                </a:solidFill>
              </a:rPr>
              <a:t>difference is the recipient</a:t>
            </a:r>
            <a:r>
              <a:rPr lang="en-US" sz="2800" dirty="0" smtClean="0"/>
              <a:t> of the 30% allocation.</a:t>
            </a:r>
          </a:p>
          <a:p>
            <a:r>
              <a:rPr lang="en-US" sz="2800" dirty="0" smtClean="0"/>
              <a:t>Therefore, the </a:t>
            </a:r>
            <a:r>
              <a:rPr lang="en-US" sz="2800" dirty="0" smtClean="0">
                <a:solidFill>
                  <a:srgbClr val="FFFF66"/>
                </a:solidFill>
              </a:rPr>
              <a:t>Red Light and Railroad distribution spreadsheets are similar</a:t>
            </a:r>
            <a:r>
              <a:rPr lang="en-US" sz="2800" dirty="0" smtClean="0"/>
              <a:t>, except for the recipients of the 30% allocation.  </a:t>
            </a:r>
          </a:p>
          <a:p>
            <a:endParaRPr lang="en-US" sz="2800" dirty="0" smtClean="0"/>
          </a:p>
          <a:p>
            <a:endParaRPr lang="en-US" sz="2800" dirty="0" smtClean="0"/>
          </a:p>
          <a:p>
            <a:endParaRPr lang="en-US"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BAB9E0B-D1FB-4339-B0F2-A9BEA2E7D030}" type="slidenum">
              <a:rPr lang="en-US" smtClean="0"/>
              <a:pPr/>
              <a:t>33</a:t>
            </a:fld>
            <a:endParaRPr lang="en-US"/>
          </a:p>
        </p:txBody>
      </p:sp>
      <p:graphicFrame>
        <p:nvGraphicFramePr>
          <p:cNvPr id="118786" name="Object 2"/>
          <p:cNvGraphicFramePr>
            <a:graphicFrameLocks noChangeAspect="1"/>
          </p:cNvGraphicFramePr>
          <p:nvPr/>
        </p:nvGraphicFramePr>
        <p:xfrm>
          <a:off x="309563" y="149225"/>
          <a:ext cx="8497887" cy="6561138"/>
        </p:xfrm>
        <a:graphic>
          <a:graphicData uri="http://schemas.openxmlformats.org/presentationml/2006/ole">
            <p:oleObj spid="_x0000_s151554" name="Worksheet" r:id="rId3" imgW="13287375" imgH="9753600" progId="Excel.Sheet.8">
              <p:link updateAutomatic="1"/>
            </p:oleObj>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763000" cy="1219200"/>
          </a:xfrm>
        </p:spPr>
        <p:txBody>
          <a:bodyPr/>
          <a:lstStyle/>
          <a:p>
            <a:pPr algn="ctr"/>
            <a:r>
              <a:rPr lang="en-US" sz="4400" dirty="0" smtClean="0"/>
              <a:t>Special Traffic School Distributions</a:t>
            </a:r>
            <a:endParaRPr lang="en-US" sz="4400" dirty="0"/>
          </a:p>
        </p:txBody>
      </p:sp>
      <p:sp>
        <p:nvSpPr>
          <p:cNvPr id="3" name="Content Placeholder 2"/>
          <p:cNvSpPr>
            <a:spLocks noGrp="1"/>
          </p:cNvSpPr>
          <p:nvPr>
            <p:ph idx="1"/>
          </p:nvPr>
        </p:nvSpPr>
        <p:spPr>
          <a:xfrm>
            <a:off x="228600" y="1905000"/>
            <a:ext cx="8726488" cy="4227513"/>
          </a:xfrm>
        </p:spPr>
        <p:txBody>
          <a:bodyPr/>
          <a:lstStyle/>
          <a:p>
            <a:r>
              <a:rPr lang="en-US" sz="2800" dirty="0" smtClean="0"/>
              <a:t>Some Vehicle Code violations eligible for traffic school </a:t>
            </a:r>
            <a:r>
              <a:rPr lang="en-US" sz="2800" dirty="0" smtClean="0">
                <a:solidFill>
                  <a:srgbClr val="FFFF66"/>
                </a:solidFill>
              </a:rPr>
              <a:t>do not follow the regular VC 42007 traffic school distributions </a:t>
            </a:r>
            <a:r>
              <a:rPr lang="en-US" sz="2800" dirty="0" smtClean="0"/>
              <a:t>previously discussed.</a:t>
            </a:r>
          </a:p>
          <a:p>
            <a:r>
              <a:rPr lang="en-US" sz="2800" dirty="0" smtClean="0"/>
              <a:t>Instead, specific traffic school distributions apply, or are exempted.  For example:</a:t>
            </a:r>
          </a:p>
          <a:p>
            <a:pPr marL="690563" indent="-350838"/>
            <a:r>
              <a:rPr lang="en-US" sz="2400" dirty="0" smtClean="0"/>
              <a:t>Red Light Traffic School – VC 42007.3</a:t>
            </a:r>
          </a:p>
          <a:p>
            <a:pPr marL="690563" indent="-350838"/>
            <a:r>
              <a:rPr lang="en-US" sz="2400" dirty="0" smtClean="0"/>
              <a:t>Railroad Traffic School – VC 42007.4</a:t>
            </a:r>
          </a:p>
          <a:p>
            <a:pPr marL="690563" indent="-350838"/>
            <a:r>
              <a:rPr lang="en-US" sz="2400" dirty="0" smtClean="0"/>
              <a:t>Child Seat Traffic School – VC 27360(e)</a:t>
            </a:r>
            <a:endParaRPr lang="en-US" sz="2400"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34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763000" cy="1371600"/>
          </a:xfrm>
        </p:spPr>
        <p:txBody>
          <a:bodyPr/>
          <a:lstStyle/>
          <a:p>
            <a:pPr algn="ctr"/>
            <a:r>
              <a:rPr lang="en-US" sz="3600" dirty="0" smtClean="0"/>
              <a:t>Special TS Distribution</a:t>
            </a:r>
            <a:r>
              <a:rPr lang="en-US" sz="4400" dirty="0" smtClean="0"/>
              <a:t/>
            </a:r>
            <a:br>
              <a:rPr lang="en-US" sz="4400" dirty="0" smtClean="0"/>
            </a:br>
            <a:r>
              <a:rPr lang="en-US" sz="4400" dirty="0" smtClean="0"/>
              <a:t>Red Light TS Spreadsheet</a:t>
            </a:r>
            <a:endParaRPr lang="en-US" sz="4400" dirty="0"/>
          </a:p>
        </p:txBody>
      </p:sp>
      <p:sp>
        <p:nvSpPr>
          <p:cNvPr id="3" name="Content Placeholder 2"/>
          <p:cNvSpPr>
            <a:spLocks noGrp="1"/>
          </p:cNvSpPr>
          <p:nvPr>
            <p:ph idx="1"/>
          </p:nvPr>
        </p:nvSpPr>
        <p:spPr>
          <a:xfrm>
            <a:off x="381000" y="1981200"/>
            <a:ext cx="8574088" cy="4151313"/>
          </a:xfrm>
        </p:spPr>
        <p:txBody>
          <a:bodyPr/>
          <a:lstStyle/>
          <a:p>
            <a:r>
              <a:rPr lang="en-US" sz="2800" dirty="0" smtClean="0"/>
              <a:t>Under VC 42007.3(a)(1), 30% of the TVS Fee collected is allocated to the County or City general fund.  </a:t>
            </a:r>
            <a:r>
              <a:rPr lang="en-US" sz="2000" dirty="0" smtClean="0">
                <a:solidFill>
                  <a:srgbClr val="FFFF66"/>
                </a:solidFill>
              </a:rPr>
              <a:t>See A</a:t>
            </a:r>
            <a:r>
              <a:rPr lang="en-US" sz="2000" dirty="0" smtClean="0">
                <a:solidFill>
                  <a:srgbClr val="FFFF66"/>
                </a:solidFill>
              </a:rPr>
              <a:t>ppendix C</a:t>
            </a:r>
            <a:endParaRPr lang="en-US" sz="2000" dirty="0" smtClean="0">
              <a:solidFill>
                <a:srgbClr val="FFFF66"/>
              </a:solidFill>
            </a:endParaRPr>
          </a:p>
          <a:p>
            <a:pPr indent="-3175">
              <a:buNone/>
            </a:pPr>
            <a:r>
              <a:rPr lang="en-US" sz="2400" dirty="0" smtClean="0">
                <a:solidFill>
                  <a:srgbClr val="FFFF66"/>
                </a:solidFill>
              </a:rPr>
              <a:t>Reminder:  TVS Fee = Total Bail (base + penalties)</a:t>
            </a:r>
          </a:p>
          <a:p>
            <a:r>
              <a:rPr lang="en-US" sz="2800" dirty="0" smtClean="0"/>
              <a:t>After the 30% allocation, the remainder of the TVS Fee is distributed pursuant to VC 42007.</a:t>
            </a:r>
          </a:p>
        </p:txBody>
      </p:sp>
      <p:sp>
        <p:nvSpPr>
          <p:cNvPr id="6" name="Slide Number Placeholder 5"/>
          <p:cNvSpPr>
            <a:spLocks noGrp="1"/>
          </p:cNvSpPr>
          <p:nvPr>
            <p:ph type="sldNum" sz="quarter" idx="12"/>
          </p:nvPr>
        </p:nvSpPr>
        <p:spPr/>
        <p:txBody>
          <a:bodyPr/>
          <a:lstStyle/>
          <a:p>
            <a:fld id="{CD02BB1F-1D6F-4064-ABB2-98B9D85B3A42}" type="slidenum">
              <a:rPr lang="en-US" smtClean="0"/>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36</a:t>
            </a:fld>
            <a:endParaRPr lang="en-US"/>
          </a:p>
        </p:txBody>
      </p:sp>
      <p:graphicFrame>
        <p:nvGraphicFramePr>
          <p:cNvPr id="153603" name="Object 3"/>
          <p:cNvGraphicFramePr>
            <a:graphicFrameLocks noChangeAspect="1"/>
          </p:cNvGraphicFramePr>
          <p:nvPr/>
        </p:nvGraphicFramePr>
        <p:xfrm>
          <a:off x="152400" y="154577"/>
          <a:ext cx="8839200" cy="6548846"/>
        </p:xfrm>
        <a:graphic>
          <a:graphicData uri="http://schemas.openxmlformats.org/presentationml/2006/ole">
            <p:oleObj spid="_x0000_s153603" name="Worksheet" r:id="rId3" imgW="12773008" imgH="11677572" progId="Excel.Sheet.8">
              <p:link updateAutomatic="1"/>
            </p:oleObj>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763000" cy="1371600"/>
          </a:xfrm>
        </p:spPr>
        <p:txBody>
          <a:bodyPr/>
          <a:lstStyle/>
          <a:p>
            <a:pPr algn="ctr"/>
            <a:r>
              <a:rPr lang="en-US" sz="3600" dirty="0" smtClean="0"/>
              <a:t>Special TS Distribution</a:t>
            </a:r>
            <a:r>
              <a:rPr lang="en-US" sz="4400" dirty="0" smtClean="0"/>
              <a:t/>
            </a:r>
            <a:br>
              <a:rPr lang="en-US" sz="4400" dirty="0" smtClean="0"/>
            </a:br>
            <a:r>
              <a:rPr lang="en-US" sz="4400" dirty="0" smtClean="0"/>
              <a:t>Railroad TS Spreadsheet</a:t>
            </a:r>
            <a:endParaRPr lang="en-US" sz="4400" dirty="0"/>
          </a:p>
        </p:txBody>
      </p:sp>
      <p:sp>
        <p:nvSpPr>
          <p:cNvPr id="3" name="Content Placeholder 2"/>
          <p:cNvSpPr>
            <a:spLocks noGrp="1"/>
          </p:cNvSpPr>
          <p:nvPr>
            <p:ph idx="1"/>
          </p:nvPr>
        </p:nvSpPr>
        <p:spPr>
          <a:xfrm>
            <a:off x="381000" y="1981200"/>
            <a:ext cx="8574088" cy="4151313"/>
          </a:xfrm>
        </p:spPr>
        <p:txBody>
          <a:bodyPr/>
          <a:lstStyle/>
          <a:p>
            <a:r>
              <a:rPr lang="en-US" sz="2800" dirty="0" smtClean="0">
                <a:solidFill>
                  <a:srgbClr val="FFFF66"/>
                </a:solidFill>
              </a:rPr>
              <a:t>Similar to Red Light Traffic School distribution</a:t>
            </a:r>
            <a:r>
              <a:rPr lang="en-US" sz="2800" dirty="0" smtClean="0"/>
              <a:t>, VC 42007.4(a)(1), also allocates 30% of the TVS Fee to the County or City general fund.  </a:t>
            </a:r>
            <a:r>
              <a:rPr lang="en-US" sz="2000" dirty="0" smtClean="0">
                <a:solidFill>
                  <a:srgbClr val="FFFF66"/>
                </a:solidFill>
              </a:rPr>
              <a:t>See A</a:t>
            </a:r>
            <a:r>
              <a:rPr lang="en-US" sz="2000" dirty="0" smtClean="0">
                <a:solidFill>
                  <a:srgbClr val="FFFF66"/>
                </a:solidFill>
              </a:rPr>
              <a:t>ppendix C</a:t>
            </a:r>
            <a:endParaRPr lang="en-US" sz="2000" dirty="0" smtClean="0">
              <a:solidFill>
                <a:srgbClr val="FFFF66"/>
              </a:solidFill>
            </a:endParaRPr>
          </a:p>
          <a:p>
            <a:pPr indent="-3175">
              <a:buNone/>
            </a:pPr>
            <a:r>
              <a:rPr lang="en-US" sz="2400" dirty="0" smtClean="0">
                <a:solidFill>
                  <a:srgbClr val="FFFF66"/>
                </a:solidFill>
              </a:rPr>
              <a:t>Reminder:  TVS Fee = Total Bail (base + penalties)</a:t>
            </a:r>
          </a:p>
          <a:p>
            <a:r>
              <a:rPr lang="en-US" sz="2800" dirty="0" smtClean="0">
                <a:solidFill>
                  <a:srgbClr val="FFFF66"/>
                </a:solidFill>
              </a:rPr>
              <a:t>HOWEVER</a:t>
            </a:r>
            <a:r>
              <a:rPr lang="en-US" sz="2800" dirty="0" smtClean="0"/>
              <a:t>, VC 42007.4 (a)(3), </a:t>
            </a:r>
            <a:r>
              <a:rPr lang="en-US" sz="2800" dirty="0" smtClean="0">
                <a:solidFill>
                  <a:srgbClr val="FFFF66"/>
                </a:solidFill>
              </a:rPr>
              <a:t>distributes the remainder</a:t>
            </a:r>
            <a:r>
              <a:rPr lang="en-US" sz="2800" dirty="0" smtClean="0"/>
              <a:t> after the 30% allocation </a:t>
            </a:r>
            <a:r>
              <a:rPr lang="en-US" sz="2800" dirty="0" smtClean="0">
                <a:solidFill>
                  <a:srgbClr val="FFFF66"/>
                </a:solidFill>
              </a:rPr>
              <a:t>pursuant to PC 1463</a:t>
            </a:r>
            <a:r>
              <a:rPr lang="en-US" sz="2800" dirty="0" smtClean="0"/>
              <a:t>.</a:t>
            </a:r>
          </a:p>
        </p:txBody>
      </p:sp>
      <p:sp>
        <p:nvSpPr>
          <p:cNvPr id="6" name="Slide Number Placeholder 5"/>
          <p:cNvSpPr>
            <a:spLocks noGrp="1"/>
          </p:cNvSpPr>
          <p:nvPr>
            <p:ph type="sldNum" sz="quarter" idx="12"/>
          </p:nvPr>
        </p:nvSpPr>
        <p:spPr/>
        <p:txBody>
          <a:bodyPr/>
          <a:lstStyle/>
          <a:p>
            <a:fld id="{CD02BB1F-1D6F-4064-ABB2-98B9D85B3A42}" type="slidenum">
              <a:rPr lang="en-US" smtClean="0"/>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6" name="Slide Number Placeholder 5"/>
          <p:cNvSpPr>
            <a:spLocks noGrp="1"/>
          </p:cNvSpPr>
          <p:nvPr>
            <p:ph type="sldNum" sz="quarter" idx="12"/>
          </p:nvPr>
        </p:nvSpPr>
        <p:spPr/>
        <p:txBody>
          <a:bodyPr/>
          <a:lstStyle/>
          <a:p>
            <a:fld id="{CD02BB1F-1D6F-4064-ABB2-98B9D85B3A42}" type="slidenum">
              <a:rPr lang="en-US" smtClean="0"/>
              <a:pPr/>
              <a:t>38</a:t>
            </a:fld>
            <a:endParaRPr lang="en-US"/>
          </a:p>
        </p:txBody>
      </p:sp>
      <p:graphicFrame>
        <p:nvGraphicFramePr>
          <p:cNvPr id="120834" name="Object 2"/>
          <p:cNvGraphicFramePr>
            <a:graphicFrameLocks noChangeAspect="1"/>
          </p:cNvGraphicFramePr>
          <p:nvPr/>
        </p:nvGraphicFramePr>
        <p:xfrm>
          <a:off x="103188" y="90488"/>
          <a:ext cx="8939212" cy="6677025"/>
        </p:xfrm>
        <a:graphic>
          <a:graphicData uri="http://schemas.openxmlformats.org/presentationml/2006/ole">
            <p:oleObj spid="_x0000_s152578" name="Worksheet" r:id="rId3" imgW="12773025" imgH="10639552" progId="Excel.Sheet.8">
              <p:link updateAutomatic="1"/>
            </p:oleObj>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763000" cy="1371600"/>
          </a:xfrm>
        </p:spPr>
        <p:txBody>
          <a:bodyPr/>
          <a:lstStyle/>
          <a:p>
            <a:pPr algn="ctr"/>
            <a:r>
              <a:rPr lang="en-US" sz="3600" dirty="0" smtClean="0"/>
              <a:t>Special TS Distribution</a:t>
            </a:r>
            <a:r>
              <a:rPr lang="en-US" sz="4400" dirty="0" smtClean="0"/>
              <a:t/>
            </a:r>
            <a:br>
              <a:rPr lang="en-US" sz="4400" dirty="0" smtClean="0"/>
            </a:br>
            <a:r>
              <a:rPr lang="en-US" sz="4400" dirty="0" smtClean="0"/>
              <a:t>Child Seat TS Spreadsheet</a:t>
            </a:r>
            <a:endParaRPr lang="en-US" sz="4400" dirty="0"/>
          </a:p>
        </p:txBody>
      </p:sp>
      <p:sp>
        <p:nvSpPr>
          <p:cNvPr id="3" name="Content Placeholder 2"/>
          <p:cNvSpPr>
            <a:spLocks noGrp="1"/>
          </p:cNvSpPr>
          <p:nvPr>
            <p:ph idx="1"/>
          </p:nvPr>
        </p:nvSpPr>
        <p:spPr>
          <a:xfrm>
            <a:off x="381000" y="2133600"/>
            <a:ext cx="8574088" cy="3998913"/>
          </a:xfrm>
        </p:spPr>
        <p:txBody>
          <a:bodyPr/>
          <a:lstStyle/>
          <a:p>
            <a:r>
              <a:rPr lang="en-US" sz="2800" dirty="0" smtClean="0"/>
              <a:t>VC 27360.6 distribution includes “notwithstanding any other provisions of law” language, thus specifically exempting itself from other special distributions, including VC 42007. </a:t>
            </a:r>
            <a:r>
              <a:rPr lang="en-US" sz="2400" dirty="0" smtClean="0">
                <a:solidFill>
                  <a:srgbClr val="FFFF66"/>
                </a:solidFill>
              </a:rPr>
              <a:t> See A</a:t>
            </a:r>
            <a:r>
              <a:rPr lang="en-US" sz="2400" dirty="0" smtClean="0">
                <a:solidFill>
                  <a:srgbClr val="FFFF66"/>
                </a:solidFill>
              </a:rPr>
              <a:t>ppendix C</a:t>
            </a:r>
            <a:endParaRPr lang="en-US" sz="2400" dirty="0" smtClean="0">
              <a:solidFill>
                <a:srgbClr val="FFFF66"/>
              </a:solidFill>
            </a:endParaRPr>
          </a:p>
          <a:p>
            <a:r>
              <a:rPr lang="en-US" sz="2800" dirty="0" smtClean="0"/>
              <a:t>2% state court automation applies because fines and penalties are </a:t>
            </a:r>
            <a:r>
              <a:rPr lang="en-US" sz="2800" dirty="0" smtClean="0">
                <a:solidFill>
                  <a:srgbClr val="FFFF66"/>
                </a:solidFill>
              </a:rPr>
              <a:t>NOT</a:t>
            </a:r>
            <a:r>
              <a:rPr lang="en-US" sz="2800" dirty="0" smtClean="0"/>
              <a:t> converted to a fee (TVS Fee.)</a:t>
            </a:r>
          </a:p>
        </p:txBody>
      </p:sp>
      <p:sp>
        <p:nvSpPr>
          <p:cNvPr id="6" name="Slide Number Placeholder 5"/>
          <p:cNvSpPr>
            <a:spLocks noGrp="1"/>
          </p:cNvSpPr>
          <p:nvPr>
            <p:ph type="sldNum" sz="quarter" idx="12"/>
          </p:nvPr>
        </p:nvSpPr>
        <p:spPr/>
        <p:txBody>
          <a:bodyPr/>
          <a:lstStyle/>
          <a:p>
            <a:fld id="{CD02BB1F-1D6F-4064-ABB2-98B9D85B3A42}"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2743200"/>
          </a:xfrm>
        </p:spPr>
        <p:txBody>
          <a:bodyPr/>
          <a:lstStyle/>
          <a:p>
            <a:r>
              <a:rPr lang="en-US" sz="4400" dirty="0" smtClean="0"/>
              <a:t>Review How to Navigate and Use the </a:t>
            </a:r>
            <a:br>
              <a:rPr lang="en-US" sz="4400" dirty="0" smtClean="0"/>
            </a:br>
            <a:r>
              <a:rPr lang="en-US" sz="4400" dirty="0" smtClean="0"/>
              <a:t>Internal Audit Services Audit Spreadsheet. </a:t>
            </a:r>
            <a:endParaRPr lang="en-US" sz="4400" dirty="0"/>
          </a:p>
        </p:txBody>
      </p:sp>
      <p:sp>
        <p:nvSpPr>
          <p:cNvPr id="5" name="Slide Number Placeholder 4"/>
          <p:cNvSpPr>
            <a:spLocks noGrp="1"/>
          </p:cNvSpPr>
          <p:nvPr>
            <p:ph type="sldNum" sz="quarter" idx="4"/>
          </p:nvPr>
        </p:nvSpPr>
        <p:spPr>
          <a:xfrm>
            <a:off x="6858000" y="6248400"/>
            <a:ext cx="1905000" cy="457200"/>
          </a:xfrm>
        </p:spPr>
        <p:txBody>
          <a:bodyPr/>
          <a:lstStyle/>
          <a:p>
            <a:fld id="{EBE7665E-A054-426B-90B4-86C8DC2CDF0F}" type="slidenum">
              <a:rPr lang="en-US" smtClean="0">
                <a:solidFill>
                  <a:schemeClr val="accent3">
                    <a:lumMod val="20000"/>
                    <a:lumOff val="80000"/>
                  </a:schemeClr>
                </a:solidFill>
              </a:rPr>
              <a:pPr/>
              <a:t>4</a:t>
            </a:fld>
            <a:endParaRPr lang="en-US">
              <a:solidFill>
                <a:schemeClr val="accent3">
                  <a:lumMod val="20000"/>
                  <a:lumOff val="80000"/>
                </a:schemeClr>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763000" cy="1371600"/>
          </a:xfrm>
        </p:spPr>
        <p:txBody>
          <a:bodyPr/>
          <a:lstStyle/>
          <a:p>
            <a:pPr algn="ctr"/>
            <a:r>
              <a:rPr lang="en-US" sz="3600" dirty="0" smtClean="0"/>
              <a:t>Special TS Distribution</a:t>
            </a:r>
            <a:r>
              <a:rPr lang="en-US" sz="4400" dirty="0" smtClean="0"/>
              <a:t/>
            </a:r>
            <a:br>
              <a:rPr lang="en-US" sz="4400" dirty="0" smtClean="0"/>
            </a:br>
            <a:r>
              <a:rPr lang="en-US" sz="4400" dirty="0" smtClean="0"/>
              <a:t>Child Seat Spreadsheet </a:t>
            </a:r>
            <a:r>
              <a:rPr lang="en-US" sz="3600" dirty="0" smtClean="0"/>
              <a:t>(cont’d)</a:t>
            </a:r>
            <a:endParaRPr lang="en-US" sz="3600" dirty="0"/>
          </a:p>
        </p:txBody>
      </p:sp>
      <p:sp>
        <p:nvSpPr>
          <p:cNvPr id="3" name="Content Placeholder 2"/>
          <p:cNvSpPr>
            <a:spLocks noGrp="1"/>
          </p:cNvSpPr>
          <p:nvPr>
            <p:ph idx="1"/>
          </p:nvPr>
        </p:nvSpPr>
        <p:spPr>
          <a:xfrm>
            <a:off x="381000" y="2133600"/>
            <a:ext cx="8574088" cy="3998913"/>
          </a:xfrm>
        </p:spPr>
        <p:txBody>
          <a:bodyPr/>
          <a:lstStyle/>
          <a:p>
            <a:r>
              <a:rPr lang="en-US" sz="2800" dirty="0" smtClean="0"/>
              <a:t>Basically, the ONLY difference between a Child Seat bail forfeiture case and a Child Seat traffic school case is the </a:t>
            </a:r>
            <a:r>
              <a:rPr lang="en-US" sz="2800" dirty="0" smtClean="0">
                <a:solidFill>
                  <a:srgbClr val="FFFF66"/>
                </a:solidFill>
              </a:rPr>
              <a:t>assessment of traffic school-related fees,</a:t>
            </a:r>
            <a:r>
              <a:rPr lang="en-US" sz="2800" dirty="0" smtClean="0">
                <a:solidFill>
                  <a:srgbClr val="FF0000"/>
                </a:solidFill>
              </a:rPr>
              <a:t> </a:t>
            </a:r>
            <a:r>
              <a:rPr lang="en-US" sz="2800" dirty="0" smtClean="0"/>
              <a:t>such as:</a:t>
            </a:r>
          </a:p>
          <a:p>
            <a:pPr marL="914400" indent="-404813"/>
            <a:r>
              <a:rPr lang="en-US" sz="2400" dirty="0" smtClean="0"/>
              <a:t>VC 42007.1 – $49 Additional TVS Fee</a:t>
            </a:r>
          </a:p>
          <a:p>
            <a:pPr marL="914400" indent="-404813"/>
            <a:r>
              <a:rPr lang="en-US" sz="2400" dirty="0" smtClean="0"/>
              <a:t>VC 11208 (c) - $3 DMV Admin Fee</a:t>
            </a:r>
          </a:p>
          <a:p>
            <a:pPr marL="914400" indent="-404813"/>
            <a:r>
              <a:rPr lang="en-US" sz="2400" dirty="0" smtClean="0"/>
              <a:t>VC 11205.2 (c) – Actual costs incurred in monitoring traffic violator schools</a:t>
            </a:r>
          </a:p>
        </p:txBody>
      </p:sp>
      <p:sp>
        <p:nvSpPr>
          <p:cNvPr id="6" name="Slide Number Placeholder 5"/>
          <p:cNvSpPr>
            <a:spLocks noGrp="1"/>
          </p:cNvSpPr>
          <p:nvPr>
            <p:ph type="sldNum" sz="quarter" idx="12"/>
          </p:nvPr>
        </p:nvSpPr>
        <p:spPr/>
        <p:txBody>
          <a:bodyPr/>
          <a:lstStyle/>
          <a:p>
            <a:fld id="{CD02BB1F-1D6F-4064-ABB2-98B9D85B3A42}" type="slidenum">
              <a:rPr lang="en-US" smtClean="0"/>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41</a:t>
            </a:fld>
            <a:endParaRPr lang="en-US"/>
          </a:p>
        </p:txBody>
      </p:sp>
      <p:graphicFrame>
        <p:nvGraphicFramePr>
          <p:cNvPr id="212995" name="Object 3"/>
          <p:cNvGraphicFramePr>
            <a:graphicFrameLocks noChangeAspect="1"/>
          </p:cNvGraphicFramePr>
          <p:nvPr/>
        </p:nvGraphicFramePr>
        <p:xfrm>
          <a:off x="152400" y="152400"/>
          <a:ext cx="8840788" cy="6553200"/>
        </p:xfrm>
        <a:graphic>
          <a:graphicData uri="http://schemas.openxmlformats.org/presentationml/2006/ole">
            <p:oleObj spid="_x0000_s212995" name="Worksheet" r:id="rId3" imgW="12696825" imgH="10706202" progId="Excel.Sheet.8">
              <p:link updateAutomatic="1"/>
            </p:oleObj>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1219200"/>
          </a:xfrm>
        </p:spPr>
        <p:txBody>
          <a:bodyPr/>
          <a:lstStyle/>
          <a:p>
            <a:pPr algn="ctr"/>
            <a:r>
              <a:rPr lang="en-US" sz="4400" dirty="0" smtClean="0"/>
              <a:t>Top-Down Distribution</a:t>
            </a:r>
            <a:endParaRPr lang="en-US" sz="4400" dirty="0"/>
          </a:p>
        </p:txBody>
      </p:sp>
      <p:sp>
        <p:nvSpPr>
          <p:cNvPr id="3" name="Content Placeholder 2"/>
          <p:cNvSpPr>
            <a:spLocks noGrp="1"/>
          </p:cNvSpPr>
          <p:nvPr>
            <p:ph idx="1"/>
          </p:nvPr>
        </p:nvSpPr>
        <p:spPr>
          <a:xfrm>
            <a:off x="228600" y="1828800"/>
            <a:ext cx="8726488" cy="4075113"/>
          </a:xfrm>
        </p:spPr>
        <p:txBody>
          <a:bodyPr/>
          <a:lstStyle/>
          <a:p>
            <a:r>
              <a:rPr lang="en-US" sz="2800" dirty="0" smtClean="0"/>
              <a:t>This special distribution applies for judge-ordered total fines that do not follow the standard total bail in the UB&amp;PS or the countywide penalty schedule.</a:t>
            </a:r>
          </a:p>
          <a:p>
            <a:r>
              <a:rPr lang="en-US" sz="2800" dirty="0" smtClean="0"/>
              <a:t>These total fines are typically less than the standard total bail.  </a:t>
            </a:r>
          </a:p>
          <a:p>
            <a:r>
              <a:rPr lang="en-US" sz="2800" b="1" dirty="0" smtClean="0">
                <a:solidFill>
                  <a:srgbClr val="FFFF66"/>
                </a:solidFill>
              </a:rPr>
              <a:t>There is no stated or agreed-upon method for performing the Top-Down distribution, so the following is an example of just one method.</a:t>
            </a:r>
            <a:endParaRPr lang="en-US" sz="2800" b="1"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42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3200"/>
            <a:ext cx="8763000" cy="1371600"/>
          </a:xfrm>
        </p:spPr>
        <p:txBody>
          <a:bodyPr/>
          <a:lstStyle/>
          <a:p>
            <a:pPr algn="ctr"/>
            <a:r>
              <a:rPr lang="en-US" sz="3600" dirty="0" smtClean="0"/>
              <a:t>Top-Down Distribution</a:t>
            </a:r>
            <a:r>
              <a:rPr lang="en-US" sz="4400" dirty="0" smtClean="0"/>
              <a:t/>
            </a:r>
            <a:br>
              <a:rPr lang="en-US" sz="4400" dirty="0" smtClean="0"/>
            </a:br>
            <a:r>
              <a:rPr lang="en-US" sz="4400" dirty="0" smtClean="0"/>
              <a:t>Speeding Spreadsheet</a:t>
            </a:r>
            <a:br>
              <a:rPr lang="en-US" sz="4400" dirty="0" smtClean="0"/>
            </a:br>
            <a:r>
              <a:rPr lang="en-US" sz="4400" dirty="0" smtClean="0"/>
              <a:t/>
            </a:r>
            <a:br>
              <a:rPr lang="en-US" sz="4400" dirty="0" smtClean="0"/>
            </a:br>
            <a:r>
              <a:rPr lang="en-US" sz="2800" dirty="0" smtClean="0"/>
              <a:t>ASSUMPTION:</a:t>
            </a:r>
            <a:br>
              <a:rPr lang="en-US" sz="2800" dirty="0" smtClean="0"/>
            </a:br>
            <a:r>
              <a:rPr lang="en-US" sz="2800" dirty="0" smtClean="0"/>
              <a:t>Standard total fine is $377 but the judge ordered a fine of $300</a:t>
            </a:r>
            <a:endParaRPr lang="en-US" sz="2800" dirty="0"/>
          </a:p>
        </p:txBody>
      </p:sp>
      <p:sp>
        <p:nvSpPr>
          <p:cNvPr id="3" name="Content Placeholder 2"/>
          <p:cNvSpPr>
            <a:spLocks noGrp="1"/>
          </p:cNvSpPr>
          <p:nvPr>
            <p:ph idx="1"/>
          </p:nvPr>
        </p:nvSpPr>
        <p:spPr>
          <a:xfrm>
            <a:off x="381000" y="4876800"/>
            <a:ext cx="8574088" cy="1255713"/>
          </a:xfrm>
        </p:spPr>
        <p:txBody>
          <a:bodyPr/>
          <a:lstStyle/>
          <a:p>
            <a:pPr>
              <a:buNone/>
            </a:pPr>
            <a:r>
              <a:rPr lang="en-US" sz="2800" b="1" dirty="0" smtClean="0">
                <a:solidFill>
                  <a:srgbClr val="FFFF00"/>
                </a:solidFill>
              </a:rPr>
              <a:t>WATCH OUT FOR:  </a:t>
            </a:r>
            <a:r>
              <a:rPr lang="en-US" sz="2800" i="1" dirty="0" smtClean="0"/>
              <a:t>What distribution components are and are not prorated.  </a:t>
            </a:r>
          </a:p>
        </p:txBody>
      </p:sp>
      <p:sp>
        <p:nvSpPr>
          <p:cNvPr id="6" name="Slide Number Placeholder 5"/>
          <p:cNvSpPr>
            <a:spLocks noGrp="1"/>
          </p:cNvSpPr>
          <p:nvPr>
            <p:ph type="sldNum" sz="quarter" idx="12"/>
          </p:nvPr>
        </p:nvSpPr>
        <p:spPr/>
        <p:txBody>
          <a:bodyPr/>
          <a:lstStyle/>
          <a:p>
            <a:fld id="{CD02BB1F-1D6F-4064-ABB2-98B9D85B3A42}" type="slidenum">
              <a:rPr lang="en-US" smtClean="0"/>
              <a:pPr/>
              <a:t>43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BAB9E0B-D1FB-4339-B0F2-A9BEA2E7D030}" type="slidenum">
              <a:rPr lang="en-US" smtClean="0"/>
              <a:pPr/>
              <a:t>44</a:t>
            </a:fld>
            <a:endParaRPr lang="en-US"/>
          </a:p>
        </p:txBody>
      </p:sp>
      <p:graphicFrame>
        <p:nvGraphicFramePr>
          <p:cNvPr id="94211" name="Object 3"/>
          <p:cNvGraphicFramePr>
            <a:graphicFrameLocks noChangeAspect="1"/>
          </p:cNvGraphicFramePr>
          <p:nvPr/>
        </p:nvGraphicFramePr>
        <p:xfrm>
          <a:off x="152400" y="178151"/>
          <a:ext cx="8839199" cy="6500532"/>
        </p:xfrm>
        <a:graphic>
          <a:graphicData uri="http://schemas.openxmlformats.org/presentationml/2006/ole">
            <p:oleObj spid="_x0000_s94211" name="Worksheet" r:id="rId3" imgW="12849225" imgH="9448800" progId="Excel.Sheet.8">
              <p:link updateAutomatic="1"/>
            </p:oleObj>
          </a:graphicData>
        </a:graphic>
      </p:graphicFrame>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685800"/>
            <a:ext cx="8839200" cy="1066800"/>
          </a:xfrm>
        </p:spPr>
        <p:txBody>
          <a:bodyPr/>
          <a:lstStyle/>
          <a:p>
            <a:pPr algn="ctr"/>
            <a:r>
              <a:rPr lang="en-US" sz="4800" dirty="0" smtClean="0"/>
              <a:t>BREAKOUT SESSION 3 </a:t>
            </a:r>
            <a:r>
              <a:rPr lang="en-US" sz="4600" dirty="0" smtClean="0"/>
              <a:t/>
            </a:r>
            <a:br>
              <a:rPr lang="en-US" sz="4600" dirty="0" smtClean="0"/>
            </a:br>
            <a:r>
              <a:rPr lang="en-US" sz="4600" dirty="0" smtClean="0"/>
              <a:t>Recap</a:t>
            </a:r>
            <a:endParaRPr lang="en-US" sz="4600" dirty="0"/>
          </a:p>
        </p:txBody>
      </p:sp>
      <p:sp>
        <p:nvSpPr>
          <p:cNvPr id="3" name="Content Placeholder 2"/>
          <p:cNvSpPr>
            <a:spLocks noGrp="1"/>
          </p:cNvSpPr>
          <p:nvPr>
            <p:ph idx="1"/>
          </p:nvPr>
        </p:nvSpPr>
        <p:spPr>
          <a:xfrm>
            <a:off x="381000" y="1905000"/>
            <a:ext cx="8382000" cy="4456115"/>
          </a:xfrm>
        </p:spPr>
        <p:txBody>
          <a:bodyPr/>
          <a:lstStyle/>
          <a:p>
            <a:pPr marL="457200" indent="-457200">
              <a:buNone/>
            </a:pPr>
            <a:r>
              <a:rPr lang="en-US" sz="2800" b="1" dirty="0" smtClean="0"/>
              <a:t>Covered the Following:</a:t>
            </a:r>
          </a:p>
          <a:p>
            <a:pPr marL="457200" indent="-457200">
              <a:buAutoNum type="arabicPeriod"/>
            </a:pPr>
            <a:r>
              <a:rPr lang="en-US" sz="2400" dirty="0" smtClean="0"/>
              <a:t>Navigating the IAS distribution spreadsheet (DEMO) </a:t>
            </a:r>
          </a:p>
          <a:p>
            <a:pPr marL="457200" indent="-457200">
              <a:buAutoNum type="arabicPeriod"/>
            </a:pPr>
            <a:r>
              <a:rPr lang="en-US" sz="2400" dirty="0" smtClean="0"/>
              <a:t>Special distribution examples</a:t>
            </a:r>
          </a:p>
          <a:p>
            <a:pPr marL="862013" indent="-404813"/>
            <a:r>
              <a:rPr lang="en-US" sz="2000" b="1" dirty="0" smtClean="0"/>
              <a:t>Special Base Fine </a:t>
            </a:r>
            <a:r>
              <a:rPr lang="en-US" sz="2000" dirty="0" smtClean="0"/>
              <a:t>– Reckless Driving, DUI, Proof of Insurance</a:t>
            </a:r>
          </a:p>
          <a:p>
            <a:pPr marL="862013" indent="-404813"/>
            <a:r>
              <a:rPr lang="en-US" sz="2000" b="1" dirty="0" smtClean="0"/>
              <a:t>Base Enhancement </a:t>
            </a:r>
            <a:r>
              <a:rPr lang="en-US" sz="2000" dirty="0" smtClean="0"/>
              <a:t>– Health &amp; Safety </a:t>
            </a:r>
          </a:p>
          <a:p>
            <a:pPr marL="862013" indent="-404813"/>
            <a:r>
              <a:rPr lang="en-US" sz="2000" b="1" dirty="0" smtClean="0"/>
              <a:t>Regular Traffic School </a:t>
            </a:r>
            <a:r>
              <a:rPr lang="en-US" sz="2000" dirty="0" smtClean="0"/>
              <a:t>– Speeding (2 cases)</a:t>
            </a:r>
          </a:p>
          <a:p>
            <a:pPr marL="862013" indent="-404813"/>
            <a:r>
              <a:rPr lang="en-US" sz="2000" b="1" dirty="0" smtClean="0"/>
              <a:t>Red Light Bail Forfeiture Distribution </a:t>
            </a:r>
            <a:r>
              <a:rPr lang="en-US" sz="2000" dirty="0" smtClean="0"/>
              <a:t>– Red Light city arrest</a:t>
            </a:r>
          </a:p>
          <a:p>
            <a:pPr marL="862013" indent="-404813"/>
            <a:r>
              <a:rPr lang="en-US" sz="2000" b="1" dirty="0" smtClean="0"/>
              <a:t>Special Traffic School </a:t>
            </a:r>
            <a:r>
              <a:rPr lang="en-US" sz="2000" dirty="0" smtClean="0"/>
              <a:t>– Red Light, Railroad, Child Seat</a:t>
            </a:r>
          </a:p>
          <a:p>
            <a:pPr marL="862013" indent="-404813"/>
            <a:r>
              <a:rPr lang="en-US" sz="2000" b="1" dirty="0" smtClean="0"/>
              <a:t>IAS Top-Down Distribution Example</a:t>
            </a:r>
            <a:r>
              <a:rPr lang="en-US" sz="2000" dirty="0" smtClean="0"/>
              <a:t> </a:t>
            </a:r>
          </a:p>
          <a:p>
            <a:pPr marL="690563" indent="-233363"/>
            <a:endParaRPr lang="en-US" sz="2000" dirty="0" smtClean="0"/>
          </a:p>
          <a:p>
            <a:pPr marL="457200" indent="-457200">
              <a:buAutoNum type="arabicPeriod"/>
            </a:pPr>
            <a:endParaRPr lang="en-US" sz="2000"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45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ipe(down)">
                                      <p:cBhvr>
                                        <p:cTn id="25" dur="500"/>
                                        <p:tgtEl>
                                          <p:spTgt spid="3">
                                            <p:txEl>
                                              <p:pRg st="6" end="6"/>
                                            </p:txEl>
                                          </p:spTgt>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wipe(down)">
                                      <p:cBhvr>
                                        <p:cTn id="28" dur="500"/>
                                        <p:tgtEl>
                                          <p:spTgt spid="3">
                                            <p:txEl>
                                              <p:pRg st="7" end="7"/>
                                            </p:txEl>
                                          </p:spTgt>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wipe(down)">
                                      <p:cBhvr>
                                        <p:cTn id="3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534400" cy="1371600"/>
          </a:xfrm>
        </p:spPr>
        <p:txBody>
          <a:bodyPr/>
          <a:lstStyle/>
          <a:p>
            <a:pPr algn="ctr"/>
            <a:r>
              <a:rPr lang="en-US" dirty="0" smtClean="0"/>
              <a:t>BREAKOUT SESSION 3</a:t>
            </a:r>
            <a:endParaRPr lang="en-US" dirty="0"/>
          </a:p>
        </p:txBody>
      </p:sp>
      <p:sp>
        <p:nvSpPr>
          <p:cNvPr id="3" name="Content Placeholder 2"/>
          <p:cNvSpPr>
            <a:spLocks noGrp="1"/>
          </p:cNvSpPr>
          <p:nvPr>
            <p:ph idx="1"/>
          </p:nvPr>
        </p:nvSpPr>
        <p:spPr>
          <a:xfrm>
            <a:off x="685800" y="2438399"/>
            <a:ext cx="7659688" cy="2362201"/>
          </a:xfrm>
        </p:spPr>
        <p:txBody>
          <a:bodyPr/>
          <a:lstStyle/>
          <a:p>
            <a:pPr algn="ctr">
              <a:buNone/>
            </a:pPr>
            <a:r>
              <a:rPr lang="en-US" dirty="0" smtClean="0"/>
              <a:t>Special Distribution Calculations</a:t>
            </a:r>
          </a:p>
          <a:p>
            <a:pPr algn="ctr">
              <a:buNone/>
            </a:pPr>
            <a:r>
              <a:rPr lang="en-US" b="1" dirty="0" smtClean="0">
                <a:solidFill>
                  <a:srgbClr val="FFFF66"/>
                </a:solidFill>
              </a:rPr>
              <a:t>QUESTIONS?</a:t>
            </a:r>
            <a:endParaRPr lang="en-US" b="1" dirty="0">
              <a:solidFill>
                <a:srgbClr val="FFFF66"/>
              </a:solidFill>
            </a:endParaRPr>
          </a:p>
        </p:txBody>
      </p:sp>
      <p:sp>
        <p:nvSpPr>
          <p:cNvPr id="6" name="Slide Number Placeholder 5"/>
          <p:cNvSpPr>
            <a:spLocks noGrp="1"/>
          </p:cNvSpPr>
          <p:nvPr>
            <p:ph type="sldNum" sz="quarter" idx="12"/>
          </p:nvPr>
        </p:nvSpPr>
        <p:spPr/>
        <p:txBody>
          <a:bodyPr/>
          <a:lstStyle/>
          <a:p>
            <a:fld id="{CD02BB1F-1D6F-4064-ABB2-98B9D85B3A42}" type="slidenum">
              <a:rPr lang="en-US" smtClean="0"/>
              <a:pPr/>
              <a:t>46</a:t>
            </a:fld>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057400"/>
            <a:ext cx="8229600" cy="1143000"/>
          </a:xfrm>
        </p:spPr>
        <p:txBody>
          <a:bodyPr/>
          <a:lstStyle/>
          <a:p>
            <a:r>
              <a:rPr lang="en-US" sz="4800" dirty="0" smtClean="0"/>
              <a:t>End Of</a:t>
            </a:r>
            <a:br>
              <a:rPr lang="en-US" sz="4800" dirty="0" smtClean="0"/>
            </a:br>
            <a:r>
              <a:rPr lang="en-US" sz="5400" dirty="0" smtClean="0"/>
              <a:t>BREAKOUT SESSION 3</a:t>
            </a:r>
            <a:endParaRPr lang="en-US" sz="5400" dirty="0"/>
          </a:p>
        </p:txBody>
      </p:sp>
      <p:sp>
        <p:nvSpPr>
          <p:cNvPr id="3" name="Subtitle 2"/>
          <p:cNvSpPr>
            <a:spLocks noGrp="1"/>
          </p:cNvSpPr>
          <p:nvPr>
            <p:ph type="subTitle" idx="1"/>
          </p:nvPr>
        </p:nvSpPr>
        <p:spPr>
          <a:xfrm>
            <a:off x="685800" y="3733800"/>
            <a:ext cx="7772400" cy="1752600"/>
          </a:xfrm>
        </p:spPr>
        <p:txBody>
          <a:bodyPr/>
          <a:lstStyle/>
          <a:p>
            <a:r>
              <a:rPr lang="en-US" dirty="0" smtClean="0"/>
              <a:t>Special Distribution Calculations</a:t>
            </a:r>
          </a:p>
        </p:txBody>
      </p:sp>
      <p:sp>
        <p:nvSpPr>
          <p:cNvPr id="6" name="Slide Number Placeholder 5"/>
          <p:cNvSpPr>
            <a:spLocks noGrp="1"/>
          </p:cNvSpPr>
          <p:nvPr>
            <p:ph type="sldNum" sz="quarter" idx="4"/>
          </p:nvPr>
        </p:nvSpPr>
        <p:spPr/>
        <p:txBody>
          <a:bodyPr/>
          <a:lstStyle/>
          <a:p>
            <a:fld id="{EBE7665E-A054-426B-90B4-86C8DC2CDF0F}" type="slidenum">
              <a:rPr lang="en-US" smtClean="0">
                <a:solidFill>
                  <a:schemeClr val="accent3">
                    <a:lumMod val="20000"/>
                    <a:lumOff val="80000"/>
                  </a:schemeClr>
                </a:solidFill>
              </a:rPr>
              <a:pPr/>
              <a:t>47</a:t>
            </a:fld>
            <a:endParaRPr lang="en-US" dirty="0">
              <a:solidFill>
                <a:schemeClr val="accent3">
                  <a:lumMod val="20000"/>
                  <a:lumOff val="80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38200"/>
            <a:ext cx="8534400" cy="3886200"/>
          </a:xfrm>
        </p:spPr>
        <p:txBody>
          <a:bodyPr/>
          <a:lstStyle/>
          <a:p>
            <a:pPr algn="ctr"/>
            <a:r>
              <a:rPr lang="en-US" sz="4800" dirty="0" smtClean="0"/>
              <a:t>Speeding Bail Forfeiture </a:t>
            </a:r>
            <a:br>
              <a:rPr lang="en-US" sz="4800" dirty="0" smtClean="0"/>
            </a:br>
            <a:r>
              <a:rPr lang="en-US" sz="4800" dirty="0" smtClean="0"/>
              <a:t>Spreadsheet</a:t>
            </a:r>
            <a:br>
              <a:rPr lang="en-US" sz="4800" dirty="0" smtClean="0"/>
            </a:br>
            <a:r>
              <a:rPr lang="en-US" sz="4000" dirty="0" smtClean="0"/>
              <a:t/>
            </a:r>
            <a:br>
              <a:rPr lang="en-US" sz="4000" dirty="0" smtClean="0"/>
            </a:br>
            <a:r>
              <a:rPr lang="en-US" sz="3200" dirty="0" smtClean="0"/>
              <a:t>Case Example #1</a:t>
            </a:r>
            <a:r>
              <a:rPr lang="en-US" sz="4400" dirty="0" smtClean="0"/>
              <a:t/>
            </a:r>
            <a:br>
              <a:rPr lang="en-US" sz="4400" dirty="0" smtClean="0"/>
            </a:br>
            <a:r>
              <a:rPr lang="en-US" sz="2400" dirty="0" smtClean="0"/>
              <a:t/>
            </a:r>
            <a:br>
              <a:rPr lang="en-US" sz="2400" dirty="0" smtClean="0"/>
            </a:br>
            <a:r>
              <a:rPr lang="en-US" sz="2400" dirty="0" smtClean="0"/>
              <a:t>County Arrest</a:t>
            </a:r>
            <a:br>
              <a:rPr lang="en-US" sz="2400" dirty="0" smtClean="0"/>
            </a:br>
            <a:r>
              <a:rPr lang="en-US" sz="2400" dirty="0" smtClean="0"/>
              <a:t>Even Base Fine</a:t>
            </a:r>
            <a:br>
              <a:rPr lang="en-US" sz="2400" dirty="0" smtClean="0"/>
            </a:br>
            <a:r>
              <a:rPr lang="en-US" sz="2400" dirty="0" smtClean="0"/>
              <a:t>Prior VC Violation</a:t>
            </a:r>
            <a:br>
              <a:rPr lang="en-US" sz="2400" dirty="0" smtClean="0"/>
            </a:br>
            <a:endParaRPr lang="en-US" sz="2400" dirty="0"/>
          </a:p>
        </p:txBody>
      </p:sp>
      <p:sp>
        <p:nvSpPr>
          <p:cNvPr id="11" name="Content Placeholder 10"/>
          <p:cNvSpPr>
            <a:spLocks noGrp="1"/>
          </p:cNvSpPr>
          <p:nvPr>
            <p:ph idx="1"/>
          </p:nvPr>
        </p:nvSpPr>
        <p:spPr>
          <a:xfrm>
            <a:off x="228600" y="4724400"/>
            <a:ext cx="8726488" cy="1066799"/>
          </a:xfrm>
        </p:spPr>
        <p:txBody>
          <a:bodyPr/>
          <a:lstStyle/>
          <a:p>
            <a:pPr algn="ctr">
              <a:buNone/>
            </a:pPr>
            <a:r>
              <a:rPr lang="en-US" sz="2800" b="1" dirty="0" smtClean="0">
                <a:solidFill>
                  <a:srgbClr val="FFFF66"/>
                </a:solidFill>
              </a:rPr>
              <a:t>WATCH OUT FOR:  </a:t>
            </a:r>
            <a:r>
              <a:rPr lang="en-US" sz="2800" i="1" dirty="0" smtClean="0"/>
              <a:t>NOT correctly applying enhancement for priors and 2% state court automation</a:t>
            </a:r>
            <a:endParaRPr lang="en-US" sz="2800" i="1"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ipe(down)">
                                      <p:cBhvr>
                                        <p:cTn id="7"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10600" cy="1371600"/>
          </a:xfrm>
        </p:spPr>
        <p:txBody>
          <a:bodyPr/>
          <a:lstStyle/>
          <a:p>
            <a:pPr algn="ctr"/>
            <a:r>
              <a:rPr lang="en-US" sz="4400" dirty="0" smtClean="0"/>
              <a:t>Information for Speeding</a:t>
            </a:r>
            <a:br>
              <a:rPr lang="en-US" sz="4400" dirty="0" smtClean="0"/>
            </a:br>
            <a:r>
              <a:rPr lang="en-US" sz="4400" dirty="0" smtClean="0"/>
              <a:t>Case Example #1</a:t>
            </a:r>
            <a:endParaRPr lang="en-US" sz="4400" dirty="0"/>
          </a:p>
        </p:txBody>
      </p:sp>
      <p:sp>
        <p:nvSpPr>
          <p:cNvPr id="3" name="Content Placeholder 2"/>
          <p:cNvSpPr>
            <a:spLocks noGrp="1"/>
          </p:cNvSpPr>
          <p:nvPr>
            <p:ph idx="1"/>
          </p:nvPr>
        </p:nvSpPr>
        <p:spPr>
          <a:xfrm>
            <a:off x="762000" y="1828800"/>
            <a:ext cx="7659688" cy="4227513"/>
          </a:xfrm>
        </p:spPr>
        <p:txBody>
          <a:bodyPr/>
          <a:lstStyle/>
          <a:p>
            <a:pPr>
              <a:buNone/>
            </a:pPr>
            <a:r>
              <a:rPr lang="en-US" sz="2400" b="1" dirty="0" smtClean="0"/>
              <a:t>Case Information</a:t>
            </a:r>
            <a:r>
              <a:rPr lang="en-US" sz="2400" dirty="0" smtClean="0"/>
              <a:t>:</a:t>
            </a:r>
          </a:p>
          <a:p>
            <a:r>
              <a:rPr lang="en-US" sz="2000" dirty="0" smtClean="0"/>
              <a:t>Violation Date = 1/10/2013</a:t>
            </a:r>
          </a:p>
          <a:p>
            <a:r>
              <a:rPr lang="en-US" sz="2000" dirty="0" smtClean="0"/>
              <a:t>Disposition Date = 2/10/2013</a:t>
            </a:r>
          </a:p>
          <a:p>
            <a:r>
              <a:rPr lang="en-US" sz="2000" dirty="0" smtClean="0"/>
              <a:t>Arresting Agency = County Sherriff</a:t>
            </a:r>
          </a:p>
          <a:p>
            <a:pPr lvl="1"/>
            <a:r>
              <a:rPr lang="en-US" sz="1600" dirty="0" smtClean="0"/>
              <a:t>% Split between County and City (Refer to PC 1463.002)</a:t>
            </a:r>
          </a:p>
          <a:p>
            <a:r>
              <a:rPr lang="en-US" sz="2000" dirty="0" smtClean="0"/>
              <a:t>Violation = VC 22349(a) 16-25 Over 65 MPH</a:t>
            </a:r>
          </a:p>
          <a:p>
            <a:r>
              <a:rPr lang="en-US" sz="2000" dirty="0" smtClean="0"/>
              <a:t>Violation Type = Infraction</a:t>
            </a:r>
          </a:p>
          <a:p>
            <a:r>
              <a:rPr lang="en-US" sz="2000" dirty="0" smtClean="0"/>
              <a:t>Disposition = Bail Forfeiture</a:t>
            </a:r>
          </a:p>
          <a:p>
            <a:r>
              <a:rPr lang="en-US" sz="2000" dirty="0" smtClean="0"/>
              <a:t>Prior VC Conviction = 1</a:t>
            </a:r>
          </a:p>
          <a:p>
            <a:r>
              <a:rPr lang="en-US" sz="2000" dirty="0" smtClean="0"/>
              <a:t>UB&amp;PS = $70 Base Fine</a:t>
            </a:r>
          </a:p>
          <a:p>
            <a:endParaRPr lang="en-US" sz="2400"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lstStyle/>
          <a:p>
            <a:pPr algn="ctr"/>
            <a:r>
              <a:rPr lang="en-US" sz="4400" dirty="0" smtClean="0"/>
              <a:t>Information for Speeding</a:t>
            </a:r>
            <a:br>
              <a:rPr lang="en-US" sz="4400" dirty="0" smtClean="0"/>
            </a:br>
            <a:r>
              <a:rPr lang="en-US" sz="4400" dirty="0" smtClean="0"/>
              <a:t>Case Example #1</a:t>
            </a:r>
            <a:endParaRPr lang="en-US" sz="4400" dirty="0"/>
          </a:p>
        </p:txBody>
      </p:sp>
      <p:sp>
        <p:nvSpPr>
          <p:cNvPr id="3" name="Content Placeholder 2"/>
          <p:cNvSpPr>
            <a:spLocks noGrp="1"/>
          </p:cNvSpPr>
          <p:nvPr>
            <p:ph idx="1"/>
          </p:nvPr>
        </p:nvSpPr>
        <p:spPr>
          <a:xfrm>
            <a:off x="685800" y="1524000"/>
            <a:ext cx="7543800" cy="4837113"/>
          </a:xfrm>
        </p:spPr>
        <p:txBody>
          <a:bodyPr/>
          <a:lstStyle/>
          <a:p>
            <a:pPr>
              <a:buNone/>
            </a:pPr>
            <a:r>
              <a:rPr lang="en-US" sz="2400" b="1" dirty="0" smtClean="0"/>
              <a:t>Local BOS Penalties:</a:t>
            </a:r>
          </a:p>
          <a:p>
            <a:r>
              <a:rPr lang="en-US" sz="1800" dirty="0" smtClean="0"/>
              <a:t>LCCF = $2</a:t>
            </a:r>
          </a:p>
          <a:p>
            <a:r>
              <a:rPr lang="en-US" sz="1800" dirty="0" smtClean="0"/>
              <a:t>LCJF = $2</a:t>
            </a:r>
          </a:p>
          <a:p>
            <a:r>
              <a:rPr lang="en-US" sz="1800" dirty="0" smtClean="0"/>
              <a:t>EMS = $1</a:t>
            </a:r>
          </a:p>
          <a:p>
            <a:r>
              <a:rPr lang="en-US" sz="1800" dirty="0" smtClean="0"/>
              <a:t>DNA = $1</a:t>
            </a:r>
          </a:p>
          <a:p>
            <a:r>
              <a:rPr lang="en-US" sz="1800" dirty="0" smtClean="0"/>
              <a:t>Auto Fingerprint = $1</a:t>
            </a:r>
          </a:p>
          <a:p>
            <a:r>
              <a:rPr lang="en-US" sz="1800" dirty="0" smtClean="0"/>
              <a:t>Additional EMS = $2</a:t>
            </a:r>
          </a:p>
          <a:p>
            <a:pPr>
              <a:buNone/>
            </a:pPr>
            <a:r>
              <a:rPr lang="en-US" sz="2400" b="1" dirty="0" smtClean="0"/>
              <a:t>Court Fees:</a:t>
            </a:r>
          </a:p>
          <a:p>
            <a:r>
              <a:rPr lang="en-US" sz="1800" dirty="0" smtClean="0"/>
              <a:t>DMV Administrative Fee = $10</a:t>
            </a:r>
          </a:p>
          <a:p>
            <a:r>
              <a:rPr lang="en-US" sz="1800" dirty="0" smtClean="0"/>
              <a:t>Night Court Fee = $1</a:t>
            </a:r>
          </a:p>
          <a:p>
            <a:pPr>
              <a:buNone/>
            </a:pPr>
            <a:r>
              <a:rPr lang="en-US" sz="2400" b="1" dirty="0" smtClean="0"/>
              <a:t>Court Distributions:  </a:t>
            </a:r>
            <a:r>
              <a:rPr lang="en-US" sz="1800" dirty="0" smtClean="0"/>
              <a:t>Entered on spreadsheet from court CMS</a:t>
            </a:r>
            <a:endParaRPr lang="en-US" sz="2400" dirty="0"/>
          </a:p>
        </p:txBody>
      </p:sp>
      <p:sp>
        <p:nvSpPr>
          <p:cNvPr id="6" name="Slide Number Placeholder 5"/>
          <p:cNvSpPr>
            <a:spLocks noGrp="1"/>
          </p:cNvSpPr>
          <p:nvPr>
            <p:ph type="sldNum" sz="quarter" idx="12"/>
          </p:nvPr>
        </p:nvSpPr>
        <p:spPr/>
        <p:txBody>
          <a:bodyPr/>
          <a:lstStyle/>
          <a:p>
            <a:fld id="{CD02BB1F-1D6F-4064-ABB2-98B9D85B3A42}"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534400" cy="1371600"/>
          </a:xfrm>
        </p:spPr>
        <p:txBody>
          <a:bodyPr/>
          <a:lstStyle/>
          <a:p>
            <a:pPr algn="ctr"/>
            <a:endParaRPr lang="en-US" sz="4400" dirty="0"/>
          </a:p>
        </p:txBody>
      </p:sp>
      <p:sp>
        <p:nvSpPr>
          <p:cNvPr id="5" name="Slide Number Placeholder 4"/>
          <p:cNvSpPr>
            <a:spLocks noGrp="1"/>
          </p:cNvSpPr>
          <p:nvPr>
            <p:ph type="sldNum" sz="quarter" idx="12"/>
          </p:nvPr>
        </p:nvSpPr>
        <p:spPr/>
        <p:txBody>
          <a:bodyPr/>
          <a:lstStyle/>
          <a:p>
            <a:fld id="{AA227681-1438-459A-AF32-8F280AA76810}" type="slidenum">
              <a:rPr lang="en-US" smtClean="0"/>
              <a:pPr/>
              <a:t>8</a:t>
            </a:fld>
            <a:endParaRPr lang="en-US"/>
          </a:p>
        </p:txBody>
      </p:sp>
      <p:graphicFrame>
        <p:nvGraphicFramePr>
          <p:cNvPr id="149507" name="Object 3"/>
          <p:cNvGraphicFramePr>
            <a:graphicFrameLocks noChangeAspect="1"/>
          </p:cNvGraphicFramePr>
          <p:nvPr/>
        </p:nvGraphicFramePr>
        <p:xfrm>
          <a:off x="152400" y="121676"/>
          <a:ext cx="8839200" cy="6614648"/>
        </p:xfrm>
        <a:graphic>
          <a:graphicData uri="http://schemas.openxmlformats.org/presentationml/2006/ole">
            <p:oleObj spid="_x0000_s149507" name="Worksheet" r:id="rId4" imgW="11972976" imgH="9448834" progId="Excel.Sheet.8">
              <p:link updateAutomatic="1"/>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BAB9E0B-D1FB-4339-B0F2-A9BEA2E7D030}" type="slidenum">
              <a:rPr lang="en-US" smtClean="0"/>
              <a:pPr/>
              <a:t>9</a:t>
            </a:fld>
            <a:endParaRPr lang="en-US"/>
          </a:p>
        </p:txBody>
      </p:sp>
      <p:graphicFrame>
        <p:nvGraphicFramePr>
          <p:cNvPr id="150531" name="Object 3"/>
          <p:cNvGraphicFramePr>
            <a:graphicFrameLocks noChangeAspect="1"/>
          </p:cNvGraphicFramePr>
          <p:nvPr/>
        </p:nvGraphicFramePr>
        <p:xfrm>
          <a:off x="155575" y="90488"/>
          <a:ext cx="8831263" cy="6613525"/>
        </p:xfrm>
        <a:graphic>
          <a:graphicData uri="http://schemas.openxmlformats.org/presentationml/2006/ole">
            <p:oleObj spid="_x0000_s150531" name="Worksheet" r:id="rId4" imgW="11972925" imgH="9906000" progId="Excel.Sheet.8">
              <p:link updateAutomatic="1"/>
            </p:oleObj>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AOC Green">
  <a:themeElements>
    <a:clrScheme name="">
      <a:dk1>
        <a:srgbClr val="292929"/>
      </a:dk1>
      <a:lt1>
        <a:srgbClr val="F3FAFF"/>
      </a:lt1>
      <a:dk2>
        <a:srgbClr val="004F45"/>
      </a:dk2>
      <a:lt2>
        <a:srgbClr val="ECBF40"/>
      </a:lt2>
      <a:accent1>
        <a:srgbClr val="ECBF40"/>
      </a:accent1>
      <a:accent2>
        <a:srgbClr val="A50021"/>
      </a:accent2>
      <a:accent3>
        <a:srgbClr val="AAB2B0"/>
      </a:accent3>
      <a:accent4>
        <a:srgbClr val="D0D6DA"/>
      </a:accent4>
      <a:accent5>
        <a:srgbClr val="F4DCAF"/>
      </a:accent5>
      <a:accent6>
        <a:srgbClr val="95001D"/>
      </a:accent6>
      <a:hlink>
        <a:srgbClr val="2870C0"/>
      </a:hlink>
      <a:folHlink>
        <a:srgbClr val="DF6021"/>
      </a:folHlink>
    </a:clrScheme>
    <a:fontScheme name="Office Them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Office Theme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Office Theme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Office Theme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3258</TotalTime>
  <Words>2054</Words>
  <Application>Microsoft Office PowerPoint</Application>
  <PresentationFormat>On-screen Show (4:3)</PresentationFormat>
  <Paragraphs>258</Paragraphs>
  <Slides>47</Slides>
  <Notes>9</Notes>
  <HiddenSlides>0</HiddenSlides>
  <MMClips>0</MMClips>
  <ScaleCrop>false</ScaleCrop>
  <HeadingPairs>
    <vt:vector size="6" baseType="variant">
      <vt:variant>
        <vt:lpstr>Theme</vt:lpstr>
      </vt:variant>
      <vt:variant>
        <vt:i4>1</vt:i4>
      </vt:variant>
      <vt:variant>
        <vt:lpstr>Links</vt:lpstr>
      </vt:variant>
      <vt:variant>
        <vt:i4>13</vt:i4>
      </vt:variant>
      <vt:variant>
        <vt:lpstr>Slide Titles</vt:lpstr>
      </vt:variant>
      <vt:variant>
        <vt:i4>47</vt:i4>
      </vt:variant>
    </vt:vector>
  </HeadingPairs>
  <TitlesOfParts>
    <vt:vector size="61" baseType="lpstr">
      <vt:lpstr>AOC Green</vt:lpstr>
      <vt:lpstr>\\AOCSVRFS03\Divisions\Finance\Audit\SPECIAL PROJECTS\REVENUE DISTRIBUTION TRAINING\Rev Dist PP Slides\Worksheets for PP Slides\Distribution Worksheets for Training - Breakout 3.xlsx!9-SpBF (LIVE)!R1C1:R45C23</vt:lpstr>
      <vt:lpstr>\\AOCSVRFS03\Divisions\Finance\Audit\SPECIAL PROJECTS\REVENUE DISTRIBUTION TRAINING\Rev Dist PP Slides\Worksheets for PP Slides\Distribution Worksheets for Training - Breakout 3.xlsx!9-SpBF (STATIC)!Print_Area</vt:lpstr>
      <vt:lpstr>\\AOCSVRFS03\Divisions\Finance\Audit\SPECIAL PROJECTS\REVENUE DISTRIBUTION TRAINING\Rev Dist PP Slides\Worksheets for PP Slides\Distribution Worksheets for Training - Breakout 3.xlsx!3-RD (Reduce Base)!R1C1:R51C23</vt:lpstr>
      <vt:lpstr>\\AOCSVRFS03\Divisions\Finance\Audit\SPECIAL PROJECTS\REVENUE DISTRIBUTION TRAINING\Rev Dist PP Slides\Worksheets for PP Slides\Distribution Worksheets for Training - Breakout 3.xlsx!1-DUI (Reduce Base)!R1C1:R52C24</vt:lpstr>
      <vt:lpstr>\\AOCSVRFS03\Divisions\Finance\Audit\SPECIAL PROJECTS\REVENUE DISTRIBUTION TRAINING\Rev Dist PP Slides\Worksheets for PP Slides\Distribution Worksheets for Training - Breakout 3.xlsx!15-POI (Base Reduce)!R1C1:R45C23</vt:lpstr>
      <vt:lpstr>\\AOCSVRFS03\Divisions\Finance\Audit\SPECIAL PROJECTS\REVENUE DISTRIBUTION TRAINING\Rev Dist PP Slides\Worksheets for PP Slides\Distribution Worksheets for Training - Breakout 3.xlsx!17-HS (Enhance Base)!Print_Area</vt:lpstr>
      <vt:lpstr>\\AOCSVRFS03\Divisions\Finance\Audit\SPECIAL PROJECTS\REVENUE DISTRIBUTION TRAINING\Rev Dist PP Slides\Worksheets for PP Slides\Distribution Worksheets for Training - Breakout 3.xlsx!10-SpTS-County!Print_Area</vt:lpstr>
      <vt:lpstr>\\AOCSVRFS03\Divisions\Finance\Audit\SPECIAL PROJECTS\REVENUE DISTRIBUTION TRAINING\Rev Dist PP Slides\Worksheets for PP Slides\Distribution Worksheets for Training - Breakout 3.xlsx!10-SpTS-City!Print_Area</vt:lpstr>
      <vt:lpstr>\\AOCSVRFS03\Divisions\Finance\Audit\SPECIAL PROJECTS\REVENUE DISTRIBUTION TRAINING\Rev Dist PP Slides\Worksheets for PP Slides\Distribution Worksheets for Training - Breakout 3.xlsx!6-RLBF!R1C1:R49C25</vt:lpstr>
      <vt:lpstr>\\AOCSVRFS03\Divisions\Finance\Audit\SPECIAL PROJECTS\REVENUE DISTRIBUTION TRAINING\Rev Dist PP Slides\Worksheets for PP Slides\Distribution Worksheets for Training - Breakout 3.xlsx!7-RLTS!Print_Area</vt:lpstr>
      <vt:lpstr>\\AOCSVRFS03\Divisions\Finance\Audit\SPECIAL PROJECTS\REVENUE DISTRIBUTION TRAINING\Rev Dist PP Slides\Worksheets for PP Slides\Distribution Worksheets for Training - Breakout 3.xlsx!5-RRTS (BF &amp; No 2%)!R1C1:R51C25</vt:lpstr>
      <vt:lpstr>\\AOCSVRFS03\Divisions\Finance\Audit\SPECIAL PROJECTS\REVENUE DISTRIBUTION TRAINING\Rev Dist PP Slides\Worksheets for PP Slides\Distribution Worksheets for Training - Breakout 3.xlsx!12-CSTS (BF &amp; 2%)!Print_Area</vt:lpstr>
      <vt:lpstr>\\AOCSVRFS03\Divisions\Finance\Audit\SPECIAL PROJECTS\REVENUE DISTRIBUTION TRAINING\Rev Dist PP Slides\Worksheets for PP Slides\Distribution Worksheets for Training - Breakout 3.xlsx!9-SpBF (TOP DOWN)!R1C1:R45C23</vt:lpstr>
      <vt:lpstr>BREAKOUT SESSION 3</vt:lpstr>
      <vt:lpstr>Discussion Topics</vt:lpstr>
      <vt:lpstr>Distribution Spreadsheets  Used by IAS Audits</vt:lpstr>
      <vt:lpstr>Review How to Navigate and Use the  Internal Audit Services Audit Spreadsheet. </vt:lpstr>
      <vt:lpstr>Speeding Bail Forfeiture  Spreadsheet  Case Example #1  County Arrest Even Base Fine Prior VC Violation </vt:lpstr>
      <vt:lpstr>Information for Speeding Case Example #1</vt:lpstr>
      <vt:lpstr>Information for Speeding Case Example #1</vt:lpstr>
      <vt:lpstr>Slide 8</vt:lpstr>
      <vt:lpstr>Slide 9</vt:lpstr>
      <vt:lpstr>Special Spreadsheets</vt:lpstr>
      <vt:lpstr>Special Base Fine Distribution</vt:lpstr>
      <vt:lpstr>Special Base Fine Distribution Reckless Driving Spreadsheet</vt:lpstr>
      <vt:lpstr>Slide 13</vt:lpstr>
      <vt:lpstr> Special Base Fine Distribution DUI Spreadsheet</vt:lpstr>
      <vt:lpstr>Slide 15</vt:lpstr>
      <vt:lpstr>Special Base Fine Distribution Proof of Insurance</vt:lpstr>
      <vt:lpstr>Slide 17</vt:lpstr>
      <vt:lpstr>Base Fine Enhancements</vt:lpstr>
      <vt:lpstr>Base Fine Enhancement Health &amp; Safety Spreadsheet</vt:lpstr>
      <vt:lpstr>Slide 20</vt:lpstr>
      <vt:lpstr>Regular Traffic School Distribution</vt:lpstr>
      <vt:lpstr>Regular Traffic School Distribution (cont’d)</vt:lpstr>
      <vt:lpstr>Regular Traffic School Distribution Process</vt:lpstr>
      <vt:lpstr>Regular Traffic School Distribution Process (cont’d)</vt:lpstr>
      <vt:lpstr>Regular Traffic School Distribution Process (cont’d)</vt:lpstr>
      <vt:lpstr>Regular VC 42007 Traffic School Distribution  Speeding Spreadsheet   County Arrest</vt:lpstr>
      <vt:lpstr>Slide 27</vt:lpstr>
      <vt:lpstr>Regular Traffic School Distribution Speeding Spreadsheet   City Arrest</vt:lpstr>
      <vt:lpstr>Slide 29</vt:lpstr>
      <vt:lpstr>Regular Traffic School Distribution Process RECAP</vt:lpstr>
      <vt:lpstr>Red Light Bail Forfeiture Distribution</vt:lpstr>
      <vt:lpstr>Red Light Distribution Bail Forfeiture Spreadsheet</vt:lpstr>
      <vt:lpstr>Slide 33</vt:lpstr>
      <vt:lpstr>Special Traffic School Distributions</vt:lpstr>
      <vt:lpstr>Special TS Distribution Red Light TS Spreadsheet</vt:lpstr>
      <vt:lpstr>Slide 36</vt:lpstr>
      <vt:lpstr>Special TS Distribution Railroad TS Spreadsheet</vt:lpstr>
      <vt:lpstr>Slide 38</vt:lpstr>
      <vt:lpstr>Special TS Distribution Child Seat TS Spreadsheet</vt:lpstr>
      <vt:lpstr>Special TS Distribution Child Seat Spreadsheet (cont’d)</vt:lpstr>
      <vt:lpstr>Slide 41</vt:lpstr>
      <vt:lpstr>Top-Down Distribution</vt:lpstr>
      <vt:lpstr>Top-Down Distribution Speeding Spreadsheet  ASSUMPTION: Standard total fine is $377 but the judge ordered a fine of $300</vt:lpstr>
      <vt:lpstr>Slide 44</vt:lpstr>
      <vt:lpstr>BREAKOUT SESSION 3  Recap</vt:lpstr>
      <vt:lpstr>BREAKOUT SESSION 3</vt:lpstr>
      <vt:lpstr>End Of BREAKOUT SESSION 3</vt:lpstr>
    </vt:vector>
  </TitlesOfParts>
  <Company>Judicial Council of California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Mollie McPhee</dc:creator>
  <cp:lastModifiedBy>Ryan Mendoza</cp:lastModifiedBy>
  <cp:revision>334</cp:revision>
  <cp:lastPrinted>1601-01-01T00:00:00Z</cp:lastPrinted>
  <dcterms:created xsi:type="dcterms:W3CDTF">2003-04-08T23:31:28Z</dcterms:created>
  <dcterms:modified xsi:type="dcterms:W3CDTF">2013-03-11T22:39:29Z</dcterms:modified>
</cp:coreProperties>
</file>