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19"/>
  </p:notesMasterIdLst>
  <p:handoutMasterIdLst>
    <p:handoutMasterId r:id="rId20"/>
  </p:handoutMasterIdLst>
  <p:sldIdLst>
    <p:sldId id="387" r:id="rId2"/>
    <p:sldId id="390" r:id="rId3"/>
    <p:sldId id="369" r:id="rId4"/>
    <p:sldId id="388" r:id="rId5"/>
    <p:sldId id="389" r:id="rId6"/>
    <p:sldId id="363" r:id="rId7"/>
    <p:sldId id="364" r:id="rId8"/>
    <p:sldId id="392" r:id="rId9"/>
    <p:sldId id="365" r:id="rId10"/>
    <p:sldId id="373" r:id="rId11"/>
    <p:sldId id="375" r:id="rId12"/>
    <p:sldId id="367" r:id="rId13"/>
    <p:sldId id="391" r:id="rId14"/>
    <p:sldId id="393" r:id="rId15"/>
    <p:sldId id="366" r:id="rId16"/>
    <p:sldId id="358" r:id="rId17"/>
    <p:sldId id="372"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9900"/>
    <a:srgbClr val="00149D"/>
    <a:srgbClr val="A1BCD7"/>
    <a:srgbClr val="385C80"/>
    <a:srgbClr val="E2EAF2"/>
    <a:srgbClr val="4877A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83256" autoAdjust="0"/>
  </p:normalViewPr>
  <p:slideViewPr>
    <p:cSldViewPr>
      <p:cViewPr varScale="1">
        <p:scale>
          <a:sx n="92" d="100"/>
          <a:sy n="92" d="100"/>
        </p:scale>
        <p:origin x="1536" y="96"/>
      </p:cViewPr>
      <p:guideLst>
        <p:guide orient="horz" pos="2160"/>
        <p:guide pos="2880"/>
      </p:guideLst>
    </p:cSldViewPr>
  </p:slideViewPr>
  <p:outlineViewPr>
    <p:cViewPr>
      <p:scale>
        <a:sx n="33" d="100"/>
        <a:sy n="33" d="100"/>
      </p:scale>
      <p:origin x="0" y="-207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3" d="100"/>
          <a:sy n="53" d="100"/>
        </p:scale>
        <p:origin x="214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10" y="18"/>
            <a:ext cx="3038145" cy="465743"/>
          </a:xfrm>
          <a:prstGeom prst="rect">
            <a:avLst/>
          </a:prstGeom>
          <a:noFill/>
          <a:ln w="9525">
            <a:noFill/>
            <a:miter lim="800000"/>
            <a:headEnd/>
            <a:tailEnd/>
          </a:ln>
          <a:effectLst/>
        </p:spPr>
        <p:txBody>
          <a:bodyPr vert="horz" wrap="square" lIns="92963" tIns="46478" rIns="92963" bIns="46478" numCol="1" anchor="t" anchorCtr="0" compatLnSpc="1">
            <a:prstTxWarp prst="textNoShape">
              <a:avLst/>
            </a:prstTxWarp>
          </a:bodyPr>
          <a:lstStyle>
            <a:lvl1pPr algn="l" defTabSz="930223">
              <a:defRPr sz="1200"/>
            </a:lvl1pPr>
          </a:lstStyle>
          <a:p>
            <a:pPr>
              <a:defRPr/>
            </a:pPr>
            <a:endParaRPr lang="en-US" dirty="0"/>
          </a:p>
        </p:txBody>
      </p:sp>
      <p:sp>
        <p:nvSpPr>
          <p:cNvPr id="116739" name="Rectangle 3"/>
          <p:cNvSpPr>
            <a:spLocks noGrp="1" noChangeArrowheads="1"/>
          </p:cNvSpPr>
          <p:nvPr>
            <p:ph type="dt" sz="quarter" idx="1"/>
          </p:nvPr>
        </p:nvSpPr>
        <p:spPr bwMode="auto">
          <a:xfrm>
            <a:off x="3972262" y="18"/>
            <a:ext cx="3038144" cy="465743"/>
          </a:xfrm>
          <a:prstGeom prst="rect">
            <a:avLst/>
          </a:prstGeom>
          <a:noFill/>
          <a:ln w="9525">
            <a:noFill/>
            <a:miter lim="800000"/>
            <a:headEnd/>
            <a:tailEnd/>
          </a:ln>
          <a:effectLst/>
        </p:spPr>
        <p:txBody>
          <a:bodyPr vert="horz" wrap="square" lIns="92963" tIns="46478" rIns="92963" bIns="46478" numCol="1" anchor="t" anchorCtr="0" compatLnSpc="1">
            <a:prstTxWarp prst="textNoShape">
              <a:avLst/>
            </a:prstTxWarp>
          </a:bodyPr>
          <a:lstStyle>
            <a:lvl1pPr algn="r" defTabSz="930223">
              <a:defRPr sz="1200"/>
            </a:lvl1pPr>
          </a:lstStyle>
          <a:p>
            <a:pPr>
              <a:defRPr/>
            </a:pPr>
            <a:endParaRPr lang="en-US" dirty="0"/>
          </a:p>
        </p:txBody>
      </p:sp>
      <p:sp>
        <p:nvSpPr>
          <p:cNvPr id="116740" name="Rectangle 4"/>
          <p:cNvSpPr>
            <a:spLocks noGrp="1" noChangeArrowheads="1"/>
          </p:cNvSpPr>
          <p:nvPr>
            <p:ph type="ftr" sz="quarter" idx="2"/>
          </p:nvPr>
        </p:nvSpPr>
        <p:spPr bwMode="auto">
          <a:xfrm>
            <a:off x="10" y="8830658"/>
            <a:ext cx="3038145" cy="465742"/>
          </a:xfrm>
          <a:prstGeom prst="rect">
            <a:avLst/>
          </a:prstGeom>
          <a:noFill/>
          <a:ln w="9525">
            <a:noFill/>
            <a:miter lim="800000"/>
            <a:headEnd/>
            <a:tailEnd/>
          </a:ln>
          <a:effectLst/>
        </p:spPr>
        <p:txBody>
          <a:bodyPr vert="horz" wrap="square" lIns="92963" tIns="46478" rIns="92963" bIns="46478" numCol="1" anchor="b" anchorCtr="0" compatLnSpc="1">
            <a:prstTxWarp prst="textNoShape">
              <a:avLst/>
            </a:prstTxWarp>
          </a:bodyPr>
          <a:lstStyle>
            <a:lvl1pPr algn="l" defTabSz="930223">
              <a:defRPr sz="1200"/>
            </a:lvl1pPr>
          </a:lstStyle>
          <a:p>
            <a:pPr>
              <a:defRPr/>
            </a:pPr>
            <a:endParaRPr lang="en-US" dirty="0"/>
          </a:p>
        </p:txBody>
      </p:sp>
      <p:sp>
        <p:nvSpPr>
          <p:cNvPr id="116741" name="Rectangle 5"/>
          <p:cNvSpPr>
            <a:spLocks noGrp="1" noChangeArrowheads="1"/>
          </p:cNvSpPr>
          <p:nvPr>
            <p:ph type="sldNum" sz="quarter" idx="3"/>
          </p:nvPr>
        </p:nvSpPr>
        <p:spPr bwMode="auto">
          <a:xfrm>
            <a:off x="3972262" y="8830658"/>
            <a:ext cx="3038144" cy="465742"/>
          </a:xfrm>
          <a:prstGeom prst="rect">
            <a:avLst/>
          </a:prstGeom>
          <a:noFill/>
          <a:ln w="9525">
            <a:noFill/>
            <a:miter lim="800000"/>
            <a:headEnd/>
            <a:tailEnd/>
          </a:ln>
          <a:effectLst/>
        </p:spPr>
        <p:txBody>
          <a:bodyPr vert="horz" wrap="square" lIns="92963" tIns="46478" rIns="92963" bIns="46478" numCol="1" anchor="b" anchorCtr="0" compatLnSpc="1">
            <a:prstTxWarp prst="textNoShape">
              <a:avLst/>
            </a:prstTxWarp>
          </a:bodyPr>
          <a:lstStyle>
            <a:lvl1pPr algn="r" defTabSz="930223">
              <a:defRPr sz="1200"/>
            </a:lvl1pPr>
          </a:lstStyle>
          <a:p>
            <a:pPr>
              <a:defRPr/>
            </a:pPr>
            <a:fld id="{3CF59D46-4307-4440-94BE-D7FF1F3CCA01}" type="slidenum">
              <a:rPr lang="en-US"/>
              <a:pPr>
                <a:defRPr/>
              </a:pPr>
              <a:t>‹#›</a:t>
            </a:fld>
            <a:endParaRPr lang="en-US" dirty="0"/>
          </a:p>
        </p:txBody>
      </p:sp>
    </p:spTree>
    <p:extLst>
      <p:ext uri="{BB962C8B-B14F-4D97-AF65-F5344CB8AC3E}">
        <p14:creationId xmlns:p14="http://schemas.microsoft.com/office/powerpoint/2010/main" val="31796734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0" y="18"/>
            <a:ext cx="3038145" cy="465743"/>
          </a:xfrm>
          <a:prstGeom prst="rect">
            <a:avLst/>
          </a:prstGeom>
          <a:noFill/>
          <a:ln w="9525">
            <a:noFill/>
            <a:miter lim="800000"/>
            <a:headEnd/>
            <a:tailEnd/>
          </a:ln>
          <a:effectLst/>
        </p:spPr>
        <p:txBody>
          <a:bodyPr vert="horz" wrap="square" lIns="92963" tIns="46478" rIns="92963" bIns="46478" numCol="1" anchor="t" anchorCtr="0" compatLnSpc="1">
            <a:prstTxWarp prst="textNoShape">
              <a:avLst/>
            </a:prstTxWarp>
          </a:bodyPr>
          <a:lstStyle>
            <a:lvl1pPr algn="l" defTabSz="930223">
              <a:defRPr sz="1200"/>
            </a:lvl1pPr>
          </a:lstStyle>
          <a:p>
            <a:pPr>
              <a:defRPr/>
            </a:pPr>
            <a:endParaRPr lang="en-US" dirty="0"/>
          </a:p>
        </p:txBody>
      </p:sp>
      <p:sp>
        <p:nvSpPr>
          <p:cNvPr id="49155" name="Rectangle 3"/>
          <p:cNvSpPr>
            <a:spLocks noGrp="1" noChangeArrowheads="1"/>
          </p:cNvSpPr>
          <p:nvPr>
            <p:ph type="dt" idx="1"/>
          </p:nvPr>
        </p:nvSpPr>
        <p:spPr bwMode="auto">
          <a:xfrm>
            <a:off x="3970749" y="18"/>
            <a:ext cx="3038145" cy="465743"/>
          </a:xfrm>
          <a:prstGeom prst="rect">
            <a:avLst/>
          </a:prstGeom>
          <a:noFill/>
          <a:ln w="9525">
            <a:noFill/>
            <a:miter lim="800000"/>
            <a:headEnd/>
            <a:tailEnd/>
          </a:ln>
          <a:effectLst/>
        </p:spPr>
        <p:txBody>
          <a:bodyPr vert="horz" wrap="square" lIns="92963" tIns="46478" rIns="92963" bIns="46478" numCol="1" anchor="t" anchorCtr="0" compatLnSpc="1">
            <a:prstTxWarp prst="textNoShape">
              <a:avLst/>
            </a:prstTxWarp>
          </a:bodyPr>
          <a:lstStyle>
            <a:lvl1pPr algn="r" defTabSz="930223">
              <a:defRPr sz="1200"/>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82688" y="695325"/>
            <a:ext cx="4648200" cy="348615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99831" y="4419182"/>
            <a:ext cx="5610754" cy="4177847"/>
          </a:xfrm>
          <a:prstGeom prst="rect">
            <a:avLst/>
          </a:prstGeom>
          <a:noFill/>
          <a:ln w="9525">
            <a:noFill/>
            <a:miter lim="800000"/>
            <a:headEnd/>
            <a:tailEnd/>
          </a:ln>
          <a:effectLst/>
        </p:spPr>
        <p:txBody>
          <a:bodyPr vert="horz" wrap="square" lIns="92963" tIns="46478" rIns="92963" bIns="4647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10" y="8829138"/>
            <a:ext cx="3038145" cy="465743"/>
          </a:xfrm>
          <a:prstGeom prst="rect">
            <a:avLst/>
          </a:prstGeom>
          <a:noFill/>
          <a:ln w="9525">
            <a:noFill/>
            <a:miter lim="800000"/>
            <a:headEnd/>
            <a:tailEnd/>
          </a:ln>
          <a:effectLst/>
        </p:spPr>
        <p:txBody>
          <a:bodyPr vert="horz" wrap="square" lIns="92963" tIns="46478" rIns="92963" bIns="46478" numCol="1" anchor="b" anchorCtr="0" compatLnSpc="1">
            <a:prstTxWarp prst="textNoShape">
              <a:avLst/>
            </a:prstTxWarp>
          </a:bodyPr>
          <a:lstStyle>
            <a:lvl1pPr algn="l" defTabSz="930223">
              <a:defRPr sz="1200"/>
            </a:lvl1pPr>
          </a:lstStyle>
          <a:p>
            <a:pPr>
              <a:defRPr/>
            </a:pPr>
            <a:endParaRPr lang="en-US" dirty="0"/>
          </a:p>
        </p:txBody>
      </p:sp>
      <p:sp>
        <p:nvSpPr>
          <p:cNvPr id="49159" name="Rectangle 7"/>
          <p:cNvSpPr>
            <a:spLocks noGrp="1" noChangeArrowheads="1"/>
          </p:cNvSpPr>
          <p:nvPr>
            <p:ph type="sldNum" sz="quarter" idx="5"/>
          </p:nvPr>
        </p:nvSpPr>
        <p:spPr bwMode="auto">
          <a:xfrm>
            <a:off x="3970749" y="8829138"/>
            <a:ext cx="3038145" cy="465743"/>
          </a:xfrm>
          <a:prstGeom prst="rect">
            <a:avLst/>
          </a:prstGeom>
          <a:noFill/>
          <a:ln w="9525">
            <a:noFill/>
            <a:miter lim="800000"/>
            <a:headEnd/>
            <a:tailEnd/>
          </a:ln>
          <a:effectLst/>
        </p:spPr>
        <p:txBody>
          <a:bodyPr vert="horz" wrap="square" lIns="92963" tIns="46478" rIns="92963" bIns="46478" numCol="1" anchor="b" anchorCtr="0" compatLnSpc="1">
            <a:prstTxWarp prst="textNoShape">
              <a:avLst/>
            </a:prstTxWarp>
          </a:bodyPr>
          <a:lstStyle>
            <a:lvl1pPr algn="r" defTabSz="930223">
              <a:defRPr sz="1200"/>
            </a:lvl1pPr>
          </a:lstStyle>
          <a:p>
            <a:pPr>
              <a:defRPr/>
            </a:pPr>
            <a:fld id="{0B1CB175-B0B4-4085-9613-0A1A9386C6A6}" type="slidenum">
              <a:rPr lang="en-US"/>
              <a:pPr>
                <a:defRPr/>
              </a:pPr>
              <a:t>‹#›</a:t>
            </a:fld>
            <a:endParaRPr lang="en-US" dirty="0"/>
          </a:p>
        </p:txBody>
      </p:sp>
    </p:spTree>
    <p:extLst>
      <p:ext uri="{BB962C8B-B14F-4D97-AF65-F5344CB8AC3E}">
        <p14:creationId xmlns:p14="http://schemas.microsoft.com/office/powerpoint/2010/main" val="411163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a:t>
            </a:fld>
            <a:endParaRPr lang="en-US" dirty="0"/>
          </a:p>
        </p:txBody>
      </p:sp>
    </p:spTree>
    <p:extLst>
      <p:ext uri="{BB962C8B-B14F-4D97-AF65-F5344CB8AC3E}">
        <p14:creationId xmlns:p14="http://schemas.microsoft.com/office/powerpoint/2010/main" val="2979261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10</a:t>
            </a:fld>
            <a:endParaRPr lang="en-US" dirty="0"/>
          </a:p>
        </p:txBody>
      </p:sp>
    </p:spTree>
    <p:extLst>
      <p:ext uri="{BB962C8B-B14F-4D97-AF65-F5344CB8AC3E}">
        <p14:creationId xmlns:p14="http://schemas.microsoft.com/office/powerpoint/2010/main" val="3252860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11</a:t>
            </a:fld>
            <a:endParaRPr lang="en-US" dirty="0"/>
          </a:p>
        </p:txBody>
      </p:sp>
    </p:spTree>
    <p:extLst>
      <p:ext uri="{BB962C8B-B14F-4D97-AF65-F5344CB8AC3E}">
        <p14:creationId xmlns:p14="http://schemas.microsoft.com/office/powerpoint/2010/main" val="618086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12</a:t>
            </a:fld>
            <a:endParaRPr lang="en-US" dirty="0"/>
          </a:p>
        </p:txBody>
      </p:sp>
    </p:spTree>
    <p:extLst>
      <p:ext uri="{BB962C8B-B14F-4D97-AF65-F5344CB8AC3E}">
        <p14:creationId xmlns:p14="http://schemas.microsoft.com/office/powerpoint/2010/main" val="1180208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13</a:t>
            </a:fld>
            <a:endParaRPr lang="en-US" dirty="0"/>
          </a:p>
        </p:txBody>
      </p:sp>
    </p:spTree>
    <p:extLst>
      <p:ext uri="{BB962C8B-B14F-4D97-AF65-F5344CB8AC3E}">
        <p14:creationId xmlns:p14="http://schemas.microsoft.com/office/powerpoint/2010/main" val="1609696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aseline="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14</a:t>
            </a:fld>
            <a:endParaRPr lang="en-US" dirty="0"/>
          </a:p>
        </p:txBody>
      </p:sp>
    </p:spTree>
    <p:extLst>
      <p:ext uri="{BB962C8B-B14F-4D97-AF65-F5344CB8AC3E}">
        <p14:creationId xmlns:p14="http://schemas.microsoft.com/office/powerpoint/2010/main" val="1898186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300" baseline="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15</a:t>
            </a:fld>
            <a:endParaRPr lang="en-US" dirty="0"/>
          </a:p>
        </p:txBody>
      </p:sp>
    </p:spTree>
    <p:extLst>
      <p:ext uri="{BB962C8B-B14F-4D97-AF65-F5344CB8AC3E}">
        <p14:creationId xmlns:p14="http://schemas.microsoft.com/office/powerpoint/2010/main" val="324227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16</a:t>
            </a:fld>
            <a:endParaRPr lang="en-US" dirty="0"/>
          </a:p>
        </p:txBody>
      </p:sp>
    </p:spTree>
    <p:extLst>
      <p:ext uri="{BB962C8B-B14F-4D97-AF65-F5344CB8AC3E}">
        <p14:creationId xmlns:p14="http://schemas.microsoft.com/office/powerpoint/2010/main" val="2272655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300" baseline="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17</a:t>
            </a:fld>
            <a:endParaRPr lang="en-US" dirty="0"/>
          </a:p>
        </p:txBody>
      </p:sp>
    </p:spTree>
    <p:extLst>
      <p:ext uri="{BB962C8B-B14F-4D97-AF65-F5344CB8AC3E}">
        <p14:creationId xmlns:p14="http://schemas.microsoft.com/office/powerpoint/2010/main" val="235882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2</a:t>
            </a:fld>
            <a:endParaRPr lang="en-US" dirty="0"/>
          </a:p>
        </p:txBody>
      </p:sp>
    </p:spTree>
    <p:extLst>
      <p:ext uri="{BB962C8B-B14F-4D97-AF65-F5344CB8AC3E}">
        <p14:creationId xmlns:p14="http://schemas.microsoft.com/office/powerpoint/2010/main" val="2820078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aseline="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3</a:t>
            </a:fld>
            <a:endParaRPr lang="en-US" dirty="0"/>
          </a:p>
        </p:txBody>
      </p:sp>
    </p:spTree>
    <p:extLst>
      <p:ext uri="{BB962C8B-B14F-4D97-AF65-F5344CB8AC3E}">
        <p14:creationId xmlns:p14="http://schemas.microsoft.com/office/powerpoint/2010/main" val="503606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4</a:t>
            </a:fld>
            <a:endParaRPr lang="en-US" dirty="0"/>
          </a:p>
        </p:txBody>
      </p:sp>
    </p:spTree>
    <p:extLst>
      <p:ext uri="{BB962C8B-B14F-4D97-AF65-F5344CB8AC3E}">
        <p14:creationId xmlns:p14="http://schemas.microsoft.com/office/powerpoint/2010/main" val="161190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5</a:t>
            </a:fld>
            <a:endParaRPr lang="en-US" dirty="0"/>
          </a:p>
        </p:txBody>
      </p:sp>
    </p:spTree>
    <p:extLst>
      <p:ext uri="{BB962C8B-B14F-4D97-AF65-F5344CB8AC3E}">
        <p14:creationId xmlns:p14="http://schemas.microsoft.com/office/powerpoint/2010/main" val="3435744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6</a:t>
            </a:fld>
            <a:endParaRPr lang="en-US" dirty="0"/>
          </a:p>
        </p:txBody>
      </p:sp>
    </p:spTree>
    <p:extLst>
      <p:ext uri="{BB962C8B-B14F-4D97-AF65-F5344CB8AC3E}">
        <p14:creationId xmlns:p14="http://schemas.microsoft.com/office/powerpoint/2010/main" val="156210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7</a:t>
            </a:fld>
            <a:endParaRPr lang="en-US" dirty="0"/>
          </a:p>
        </p:txBody>
      </p:sp>
    </p:spTree>
    <p:extLst>
      <p:ext uri="{BB962C8B-B14F-4D97-AF65-F5344CB8AC3E}">
        <p14:creationId xmlns:p14="http://schemas.microsoft.com/office/powerpoint/2010/main" val="1726418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sz="1300" baseline="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8</a:t>
            </a:fld>
            <a:endParaRPr lang="en-US" dirty="0"/>
          </a:p>
        </p:txBody>
      </p:sp>
    </p:spTree>
    <p:extLst>
      <p:ext uri="{BB962C8B-B14F-4D97-AF65-F5344CB8AC3E}">
        <p14:creationId xmlns:p14="http://schemas.microsoft.com/office/powerpoint/2010/main" val="285381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pPr>
              <a:defRPr/>
            </a:pPr>
            <a:fld id="{0B1CB175-B0B4-4085-9613-0A1A9386C6A6}" type="slidenum">
              <a:rPr lang="en-US" smtClean="0"/>
              <a:pPr>
                <a:defRPr/>
              </a:pPr>
              <a:t>9</a:t>
            </a:fld>
            <a:endParaRPr lang="en-US" dirty="0"/>
          </a:p>
        </p:txBody>
      </p:sp>
    </p:spTree>
    <p:extLst>
      <p:ext uri="{BB962C8B-B14F-4D97-AF65-F5344CB8AC3E}">
        <p14:creationId xmlns:p14="http://schemas.microsoft.com/office/powerpoint/2010/main" val="2762817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DB75A00D-16C9-4144-BFBC-140373C8A02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7881ABB9-24D2-484C-B0B4-9ADD528131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7D4FC64B-0783-4BF2-8990-8062BD4A408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5" name="Rectangle 6"/>
          <p:cNvSpPr>
            <a:spLocks noGrp="1" noChangeArrowheads="1"/>
          </p:cNvSpPr>
          <p:nvPr>
            <p:ph type="sldNum" sz="quarter" idx="12"/>
          </p:nvPr>
        </p:nvSpPr>
        <p:spPr>
          <a:ln/>
        </p:spPr>
        <p:txBody>
          <a:bodyPr/>
          <a:lstStyle>
            <a:lvl1pPr>
              <a:defRPr/>
            </a:lvl1pPr>
          </a:lstStyle>
          <a:p>
            <a:pPr>
              <a:defRPr/>
            </a:pPr>
            <a:fld id="{A5F28714-7218-49C7-87D1-769893DF1E1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r>
              <a:rPr lang="en-US" noProof="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A52A55FB-2376-4629-82D6-482CF28FEE1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A027929E-A00D-4D18-BBAF-5D71441901E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6" name="Rectangle 6"/>
          <p:cNvSpPr>
            <a:spLocks noGrp="1" noChangeArrowheads="1"/>
          </p:cNvSpPr>
          <p:nvPr>
            <p:ph type="sldNum" sz="quarter" idx="12"/>
          </p:nvPr>
        </p:nvSpPr>
        <p:spPr>
          <a:ln/>
        </p:spPr>
        <p:txBody>
          <a:bodyPr/>
          <a:lstStyle>
            <a:lvl1pPr>
              <a:defRPr/>
            </a:lvl1pPr>
          </a:lstStyle>
          <a:p>
            <a:pPr>
              <a:defRPr/>
            </a:pPr>
            <a:fld id="{33936798-BED9-494E-9730-4C2F1282E4F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7" name="Rectangle 6"/>
          <p:cNvSpPr>
            <a:spLocks noGrp="1" noChangeArrowheads="1"/>
          </p:cNvSpPr>
          <p:nvPr>
            <p:ph type="sldNum" sz="quarter" idx="12"/>
          </p:nvPr>
        </p:nvSpPr>
        <p:spPr>
          <a:ln/>
        </p:spPr>
        <p:txBody>
          <a:bodyPr/>
          <a:lstStyle>
            <a:lvl1pPr>
              <a:defRPr/>
            </a:lvl1pPr>
          </a:lstStyle>
          <a:p>
            <a:pPr>
              <a:defRPr/>
            </a:pPr>
            <a:fld id="{8B3B1210-DD08-40AD-AD63-915E1879CF9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9" name="Rectangle 6"/>
          <p:cNvSpPr>
            <a:spLocks noGrp="1" noChangeArrowheads="1"/>
          </p:cNvSpPr>
          <p:nvPr>
            <p:ph type="sldNum" sz="quarter" idx="12"/>
          </p:nvPr>
        </p:nvSpPr>
        <p:spPr>
          <a:ln/>
        </p:spPr>
        <p:txBody>
          <a:bodyPr/>
          <a:lstStyle>
            <a:lvl1pPr>
              <a:defRPr/>
            </a:lvl1pPr>
          </a:lstStyle>
          <a:p>
            <a:pPr>
              <a:defRPr/>
            </a:pPr>
            <a:fld id="{F3E569C5-04D4-4AD4-88BD-908199D2A13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5" name="Rectangle 6"/>
          <p:cNvSpPr>
            <a:spLocks noGrp="1" noChangeArrowheads="1"/>
          </p:cNvSpPr>
          <p:nvPr>
            <p:ph type="sldNum" sz="quarter" idx="12"/>
          </p:nvPr>
        </p:nvSpPr>
        <p:spPr>
          <a:ln/>
        </p:spPr>
        <p:txBody>
          <a:bodyPr/>
          <a:lstStyle>
            <a:lvl1pPr>
              <a:defRPr/>
            </a:lvl1pPr>
          </a:lstStyle>
          <a:p>
            <a:pPr>
              <a:defRPr/>
            </a:pPr>
            <a:fld id="{77735148-B32B-415D-A787-34096A21EA0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4" name="Rectangle 6"/>
          <p:cNvSpPr>
            <a:spLocks noGrp="1" noChangeArrowheads="1"/>
          </p:cNvSpPr>
          <p:nvPr>
            <p:ph type="sldNum" sz="quarter" idx="12"/>
          </p:nvPr>
        </p:nvSpPr>
        <p:spPr>
          <a:ln/>
        </p:spPr>
        <p:txBody>
          <a:bodyPr/>
          <a:lstStyle>
            <a:lvl1pPr>
              <a:defRPr/>
            </a:lvl1pPr>
          </a:lstStyle>
          <a:p>
            <a:pPr>
              <a:defRPr/>
            </a:pPr>
            <a:fld id="{C671475D-95F8-4FF0-9905-D5EEC4CF8A5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7" name="Rectangle 6"/>
          <p:cNvSpPr>
            <a:spLocks noGrp="1" noChangeArrowheads="1"/>
          </p:cNvSpPr>
          <p:nvPr>
            <p:ph type="sldNum" sz="quarter" idx="12"/>
          </p:nvPr>
        </p:nvSpPr>
        <p:spPr>
          <a:ln/>
        </p:spPr>
        <p:txBody>
          <a:bodyPr/>
          <a:lstStyle>
            <a:lvl1pPr>
              <a:defRPr/>
            </a:lvl1pPr>
          </a:lstStyle>
          <a:p>
            <a:pPr>
              <a:defRPr/>
            </a:pPr>
            <a:fld id="{2436B522-8BD9-47C1-95DD-F028BEA8BBF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California Cash Management </a:t>
            </a:r>
          </a:p>
        </p:txBody>
      </p:sp>
      <p:sp>
        <p:nvSpPr>
          <p:cNvPr id="7" name="Rectangle 6"/>
          <p:cNvSpPr>
            <a:spLocks noGrp="1" noChangeArrowheads="1"/>
          </p:cNvSpPr>
          <p:nvPr>
            <p:ph type="sldNum" sz="quarter" idx="12"/>
          </p:nvPr>
        </p:nvSpPr>
        <p:spPr>
          <a:ln/>
        </p:spPr>
        <p:txBody>
          <a:bodyPr/>
          <a:lstStyle>
            <a:lvl1pPr>
              <a:defRPr/>
            </a:lvl1pPr>
          </a:lstStyle>
          <a:p>
            <a:pPr>
              <a:defRPr/>
            </a:pPr>
            <a:fld id="{DAEC1E9A-95A9-428C-B551-E870F21ED24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81925" name="Rectangle 5"/>
          <p:cNvSpPr>
            <a:spLocks noGrp="1" noChangeArrowheads="1"/>
          </p:cNvSpPr>
          <p:nvPr>
            <p:ph type="ftr" sz="quarter" idx="3"/>
          </p:nvPr>
        </p:nvSpPr>
        <p:spPr bwMode="auto">
          <a:xfrm>
            <a:off x="2667000" y="6245225"/>
            <a:ext cx="3733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r>
              <a:rPr lang="en-US" dirty="0"/>
              <a:t>California Cash Management </a:t>
            </a:r>
          </a:p>
        </p:txBody>
      </p:sp>
      <p:sp>
        <p:nvSpPr>
          <p:cNvPr id="81926" name="Rectangle 6"/>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2FF09F4-34DA-47BA-B091-329A26EDD4A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Lst>
  <p:hf sldNum="0"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co.ca.gov/Files-ARD-Local/remittc_tc31.xls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sco.ca.gov/ard_trialcourt_manual_guidelines.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sco.ca.gov/ard_state_accounting.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orative Object" title="Decorative Object">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Submission Workflow</a:t>
            </a:r>
            <a:endParaRPr lang="en-US" dirty="0">
              <a:solidFill>
                <a:schemeClr val="bg1"/>
              </a:solidFill>
            </a:endParaRPr>
          </a:p>
        </p:txBody>
      </p:sp>
      <p:sp>
        <p:nvSpPr>
          <p:cNvPr id="3" name="TextBox 2">
            <a:extLst>
              <a:ext uri="{FF2B5EF4-FFF2-40B4-BE49-F238E27FC236}">
                <a16:creationId xmlns:a16="http://schemas.microsoft.com/office/drawing/2014/main" id="{58025E7D-97B8-4C54-2DE7-4ECA25AE07BD}"/>
              </a:ext>
            </a:extLst>
          </p:cNvPr>
          <p:cNvSpPr txBox="1"/>
          <p:nvPr/>
        </p:nvSpPr>
        <p:spPr>
          <a:xfrm>
            <a:off x="2022730" y="5016210"/>
            <a:ext cx="7129153" cy="1323439"/>
          </a:xfrm>
          <a:prstGeom prst="rect">
            <a:avLst/>
          </a:prstGeom>
          <a:noFill/>
        </p:spPr>
        <p:txBody>
          <a:bodyPr wrap="square">
            <a:spAutoFit/>
          </a:bodyPr>
          <a:lstStyle/>
          <a:p>
            <a:pPr lvl="0"/>
            <a:r>
              <a:rPr lang="en-US" sz="2400" b="1" dirty="0">
                <a:latin typeface="Calibri" panose="020F0502020204030204" pitchFamily="34" charset="0"/>
                <a:cs typeface="Calibri" panose="020F0502020204030204" pitchFamily="34" charset="0"/>
              </a:rPr>
              <a:t> SCO – Tax Programs Unit</a:t>
            </a:r>
          </a:p>
          <a:p>
            <a:pPr lvl="0"/>
            <a:r>
              <a:rPr lang="en-US" sz="20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Receive copies of Audit Report</a:t>
            </a:r>
          </a:p>
          <a:p>
            <a:pPr lvl="0"/>
            <a:r>
              <a:rPr lang="en-US" sz="1800" dirty="0">
                <a:latin typeface="Calibri" panose="020F0502020204030204" pitchFamily="34" charset="0"/>
                <a:cs typeface="Calibri" panose="020F0502020204030204" pitchFamily="34" charset="0"/>
              </a:rPr>
              <a:t>● Track county payments for audit findings</a:t>
            </a:r>
          </a:p>
          <a:p>
            <a:pPr lvl="0"/>
            <a:r>
              <a:rPr lang="en-US" sz="1800" dirty="0">
                <a:latin typeface="Calibri" panose="020F0502020204030204" pitchFamily="34" charset="0"/>
                <a:cs typeface="Calibri" panose="020F0502020204030204" pitchFamily="34" charset="0"/>
              </a:rPr>
              <a:t>● Prepare billing notices for interest/penalties related to audit findings</a:t>
            </a:r>
          </a:p>
        </p:txBody>
      </p:sp>
      <p:pic>
        <p:nvPicPr>
          <p:cNvPr id="34" name="Picture 33" descr="SLIDE 1 – TC-31 Process&#10;Overview of the TC-31 process&#10;Box 1. Counties&#10;It starts with the Counties&#10;• They remit to the State Treasurer’s Office (either by EFT, wire transfer, or a physical check).&#10;• They include one original and one copy of the TC-31 forms.&#10;Box 2. State Treasurer’s Office (STO)&#10;The State Treasurer’s Office or STO &#10;• Deposits the money received from the counties.&#10;• Keeps the copy of the TC-31 form and then forwards the original TC-31 to SCO – Bureau of Cash Management&#10;Box 3. SCO – Bureau of Cash Management&#10;• They log the TC-31 forms and forward them  to – SCO Tax Accounting Unit.&#10;Box 4. SCO – Tax Accounting Unit&#10;They do the following:&#10;• Review the TC-31 forms for accuracy and timeliness.&#10;• After the review, they return the TC-31 forms to SCO-Bureau of Cash Management.&#10;• If there are delinquent remittances, they calculate the penalty or interest, prepare billing notices, and then mail them to the counties.&#10;&#10;Box 5. SCO – Bureau of Cash Management&#10;The TC-31 forms are then batched by the Bureau of Cash Management and sent to the SCO-Key Data Operators for Input into the fiscal system.&#10;&#10;Box – SCO – Tax Programs Unit&#10;This unit in SCO specializes in handling Audit Findings.&#10;• They receive copies of the Audit Report&#10;• They track county payments;&#10;• And prepare billing notices for interest or penalties related to audit findings.&#10;" title="Slide 1">
            <a:extLst>
              <a:ext uri="{FF2B5EF4-FFF2-40B4-BE49-F238E27FC236}">
                <a16:creationId xmlns:a16="http://schemas.microsoft.com/office/drawing/2014/main" id="{B3E4F7C3-B141-F036-9283-21AFB8937635}"/>
              </a:ext>
            </a:extLst>
          </p:cNvPr>
          <p:cNvPicPr>
            <a:picLocks noChangeAspect="1"/>
          </p:cNvPicPr>
          <p:nvPr/>
        </p:nvPicPr>
        <p:blipFill>
          <a:blip r:embed="rId3"/>
          <a:stretch>
            <a:fillRect/>
          </a:stretch>
        </p:blipFill>
        <p:spPr>
          <a:xfrm>
            <a:off x="399610" y="1676400"/>
            <a:ext cx="8287190" cy="3310116"/>
          </a:xfrm>
          <a:prstGeom prst="rect">
            <a:avLst/>
          </a:prstGeom>
        </p:spPr>
      </p:pic>
    </p:spTree>
    <p:extLst>
      <p:ext uri="{BB962C8B-B14F-4D97-AF65-F5344CB8AC3E}">
        <p14:creationId xmlns:p14="http://schemas.microsoft.com/office/powerpoint/2010/main" val="212832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9" name="Picture 8" descr="Summary of Audit Finding&#10;Submit a copy of the Summary of Audit Findings schedule with the TC-31 form.&#10;A sample of the Summary of Audit Findings is shown on the screen.  On the upper right portion, the red arrows show  two $12,400 amounts under finding 1.&#10;If you go back to the previous slide, you will see that the audit finding #1 ties up with the summary in this slide.&#10;" title="Slide 10">
            <a:extLst>
              <a:ext uri="{FF2B5EF4-FFF2-40B4-BE49-F238E27FC236}">
                <a16:creationId xmlns:a16="http://schemas.microsoft.com/office/drawing/2014/main" id="{97D86B34-BFBF-8187-9068-28A34C16D73D}"/>
              </a:ext>
            </a:extLst>
          </p:cNvPr>
          <p:cNvPicPr>
            <a:picLocks noChangeAspect="1"/>
          </p:cNvPicPr>
          <p:nvPr/>
        </p:nvPicPr>
        <p:blipFill>
          <a:blip r:embed="rId3"/>
          <a:stretch>
            <a:fillRect/>
          </a:stretch>
        </p:blipFill>
        <p:spPr>
          <a:xfrm>
            <a:off x="990600" y="2796293"/>
            <a:ext cx="7410450" cy="2800350"/>
          </a:xfrm>
          <a:prstGeom prst="rect">
            <a:avLst/>
          </a:prstGeom>
        </p:spPr>
      </p:pic>
      <p:sp>
        <p:nvSpPr>
          <p:cNvPr id="6" name="TextBox 5"/>
          <p:cNvSpPr txBox="1"/>
          <p:nvPr/>
        </p:nvSpPr>
        <p:spPr>
          <a:xfrm>
            <a:off x="346453" y="1466835"/>
            <a:ext cx="8487073" cy="3948773"/>
          </a:xfrm>
          <a:prstGeom prst="rect">
            <a:avLst/>
          </a:prstGeom>
          <a:noFill/>
        </p:spPr>
        <p:txBody>
          <a:bodyPr wrap="square" rtlCol="0">
            <a:spAutoFit/>
          </a:bodyPr>
          <a:lstStyle/>
          <a:p>
            <a:pPr lvl="0" algn="just" fontAlgn="auto">
              <a:lnSpc>
                <a:spcPct val="90000"/>
              </a:lnSpc>
              <a:spcBef>
                <a:spcPts val="0"/>
              </a:spcBef>
              <a:spcAft>
                <a:spcPts val="0"/>
              </a:spcAft>
            </a:pPr>
            <a:endParaRPr lang="en-US" sz="300" b="1" dirty="0">
              <a:solidFill>
                <a:prstClr val="black"/>
              </a:solidFill>
              <a:latin typeface="Calibri" panose="020F0502020204030204"/>
            </a:endParaRPr>
          </a:p>
          <a:p>
            <a:pPr fontAlgn="auto">
              <a:lnSpc>
                <a:spcPct val="90000"/>
              </a:lnSpc>
              <a:spcBef>
                <a:spcPts val="600"/>
              </a:spcBef>
              <a:spcAft>
                <a:spcPts val="600"/>
              </a:spcAft>
            </a:pPr>
            <a:r>
              <a:rPr lang="en-US" sz="2400" dirty="0">
                <a:latin typeface="Calibri" panose="020F0502020204030204" pitchFamily="34" charset="0"/>
                <a:cs typeface="Calibri" panose="020F0502020204030204" pitchFamily="34" charset="0"/>
              </a:rPr>
              <a:t>Submit a copy of the Summary of Audit Findings schedule with the TC-31 form.</a:t>
            </a:r>
            <a:endParaRPr lang="en-US" sz="2400" dirty="0">
              <a:solidFill>
                <a:prstClr val="black"/>
              </a:solidFill>
              <a:latin typeface="Calibri" panose="020F0502020204030204" pitchFamily="34" charset="0"/>
              <a:cs typeface="Calibri" panose="020F0502020204030204" pitchFamily="34" charset="0"/>
            </a:endParaRPr>
          </a:p>
          <a:p>
            <a:pPr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6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200" dirty="0">
              <a:solidFill>
                <a:prstClr val="black"/>
              </a:solidFill>
              <a:latin typeface="Calibri" panose="020F0502020204030204"/>
            </a:endParaRPr>
          </a:p>
          <a:p>
            <a:pPr lvl="0" algn="just" fontAlgn="auto">
              <a:lnSpc>
                <a:spcPct val="90000"/>
              </a:lnSpc>
              <a:spcBef>
                <a:spcPts val="600"/>
              </a:spcBef>
              <a:spcAft>
                <a:spcPts val="600"/>
              </a:spcAft>
            </a:pPr>
            <a:endParaRPr lang="en-US" sz="1200" dirty="0">
              <a:solidFill>
                <a:prstClr val="black"/>
              </a:solidFill>
              <a:latin typeface="Calibri" panose="020F0502020204030204"/>
            </a:endParaRPr>
          </a:p>
          <a:p>
            <a:pPr lvl="0" algn="just" fontAlgn="auto">
              <a:lnSpc>
                <a:spcPct val="90000"/>
              </a:lnSpc>
              <a:spcBef>
                <a:spcPts val="600"/>
              </a:spcBef>
              <a:spcAft>
                <a:spcPts val="600"/>
              </a:spcAft>
            </a:pPr>
            <a:endParaRPr lang="en-US" sz="1000" dirty="0">
              <a:solidFill>
                <a:prstClr val="black"/>
              </a:solidFill>
              <a:latin typeface="Calibri" panose="020F0502020204030204"/>
            </a:endParaRPr>
          </a:p>
          <a:p>
            <a:pPr lvl="0" fontAlgn="auto">
              <a:lnSpc>
                <a:spcPct val="90000"/>
              </a:lnSpc>
              <a:spcBef>
                <a:spcPts val="600"/>
              </a:spcBef>
              <a:spcAft>
                <a:spcPts val="600"/>
              </a:spcAft>
            </a:pPr>
            <a:endParaRPr lang="en-US" sz="1000" dirty="0">
              <a:solidFill>
                <a:prstClr val="black"/>
              </a:solidFill>
              <a:latin typeface="Calibri" panose="020F0502020204030204"/>
            </a:endParaRPr>
          </a:p>
          <a:p>
            <a:pPr lvl="0" fontAlgn="auto">
              <a:lnSpc>
                <a:spcPct val="90000"/>
              </a:lnSpc>
              <a:spcBef>
                <a:spcPts val="600"/>
              </a:spcBef>
              <a:spcAft>
                <a:spcPts val="600"/>
              </a:spcAft>
            </a:pPr>
            <a:endParaRPr lang="en-US" sz="2300" dirty="0">
              <a:solidFill>
                <a:prstClr val="black"/>
              </a:solidFill>
              <a:latin typeface="Calibri" panose="020F0502020204030204"/>
            </a:endParaRP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7</a:t>
            </a:r>
            <a:endParaRPr lang="en-US" dirty="0">
              <a:solidFill>
                <a:schemeClr val="bg1"/>
              </a:solidFill>
            </a:endParaRPr>
          </a:p>
        </p:txBody>
      </p:sp>
    </p:spTree>
    <p:extLst>
      <p:ext uri="{BB962C8B-B14F-4D97-AF65-F5344CB8AC3E}">
        <p14:creationId xmlns:p14="http://schemas.microsoft.com/office/powerpoint/2010/main" val="2389231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6" name="TextBox 5"/>
          <p:cNvSpPr txBox="1"/>
          <p:nvPr/>
        </p:nvSpPr>
        <p:spPr>
          <a:xfrm>
            <a:off x="346453" y="1466848"/>
            <a:ext cx="8487073" cy="3505575"/>
          </a:xfrm>
          <a:prstGeom prst="rect">
            <a:avLst/>
          </a:prstGeom>
          <a:noFill/>
        </p:spPr>
        <p:txBody>
          <a:bodyPr wrap="square" rtlCol="0">
            <a:spAutoFit/>
          </a:bodyPr>
          <a:lstStyle/>
          <a:p>
            <a:pPr lvl="0" algn="just" fontAlgn="auto">
              <a:lnSpc>
                <a:spcPct val="90000"/>
              </a:lnSpc>
              <a:spcBef>
                <a:spcPts val="0"/>
              </a:spcBef>
              <a:spcAft>
                <a:spcPts val="0"/>
              </a:spcAft>
            </a:pPr>
            <a:endParaRPr lang="en-US" sz="300" b="1" dirty="0">
              <a:solidFill>
                <a:prstClr val="black"/>
              </a:solidFill>
              <a:latin typeface="Calibri" panose="020F0502020204030204"/>
            </a:endParaRPr>
          </a:p>
          <a:p>
            <a:pPr algn="ctr" fontAlgn="auto">
              <a:lnSpc>
                <a:spcPct val="90000"/>
              </a:lnSpc>
              <a:spcBef>
                <a:spcPts val="1200"/>
              </a:spcBef>
              <a:spcAft>
                <a:spcPts val="600"/>
              </a:spcAft>
            </a:pPr>
            <a:r>
              <a:rPr lang="en-US" sz="2400" b="1" dirty="0">
                <a:latin typeface="Calibri" panose="020F0502020204030204" pitchFamily="34" charset="0"/>
                <a:cs typeface="Calibri" panose="020F0502020204030204" pitchFamily="34" charset="0"/>
              </a:rPr>
              <a:t>Interest/Penalty Remittances</a:t>
            </a:r>
          </a:p>
          <a:p>
            <a:pPr fontAlgn="auto">
              <a:lnSpc>
                <a:spcPct val="90000"/>
              </a:lnSpc>
              <a:spcBef>
                <a:spcPts val="0"/>
              </a:spcBef>
              <a:spcAft>
                <a:spcPts val="0"/>
              </a:spcAft>
            </a:pPr>
            <a:endParaRPr lang="en-US" sz="1500" dirty="0">
              <a:latin typeface="Calibri" panose="020F0502020204030204" pitchFamily="34" charset="0"/>
              <a:cs typeface="Calibri" panose="020F0502020204030204" pitchFamily="34" charset="0"/>
            </a:endParaRPr>
          </a:p>
          <a:p>
            <a:pPr fontAlgn="auto">
              <a:lnSpc>
                <a:spcPct val="90000"/>
              </a:lnSpc>
              <a:spcBef>
                <a:spcPts val="0"/>
              </a:spcBef>
              <a:spcAft>
                <a:spcPts val="0"/>
              </a:spcAft>
            </a:pPr>
            <a:r>
              <a:rPr lang="en-US" sz="2400" dirty="0">
                <a:latin typeface="Calibri" panose="020F0502020204030204" pitchFamily="34" charset="0"/>
                <a:cs typeface="Calibri" panose="020F0502020204030204" pitchFamily="34" charset="0"/>
              </a:rPr>
              <a:t>As a result of:</a:t>
            </a:r>
          </a:p>
          <a:p>
            <a:pPr marL="800100" lvl="1" indent="-342900" fontAlgn="auto">
              <a:lnSpc>
                <a:spcPct val="90000"/>
              </a:lnSpc>
              <a:spcBef>
                <a:spcPts val="0"/>
              </a:spcBef>
              <a:spcAft>
                <a:spcPts val="0"/>
              </a:spcAft>
              <a:buFont typeface="Arial" panose="020B0604020202020204" pitchFamily="34" charset="0"/>
              <a:buChar char="•"/>
            </a:pPr>
            <a:r>
              <a:rPr lang="en-US" sz="2000" dirty="0">
                <a:latin typeface="Calibri" panose="020F0502020204030204" pitchFamily="34" charset="0"/>
                <a:cs typeface="Calibri" panose="020F0502020204030204" pitchFamily="34" charset="0"/>
              </a:rPr>
              <a:t>Audit</a:t>
            </a:r>
          </a:p>
          <a:p>
            <a:pPr marL="800100" lvl="1" indent="-342900" fontAlgn="auto">
              <a:lnSpc>
                <a:spcPct val="90000"/>
              </a:lnSpc>
              <a:spcBef>
                <a:spcPts val="0"/>
              </a:spcBef>
              <a:spcAft>
                <a:spcPts val="0"/>
              </a:spcAft>
              <a:buFont typeface="Arial" panose="020B0604020202020204" pitchFamily="34" charset="0"/>
              <a:buChar char="•"/>
            </a:pPr>
            <a:r>
              <a:rPr lang="en-US" sz="2000" dirty="0">
                <a:solidFill>
                  <a:prstClr val="black"/>
                </a:solidFill>
                <a:latin typeface="Calibri" panose="020F0502020204030204" pitchFamily="34" charset="0"/>
                <a:cs typeface="Calibri" panose="020F0502020204030204" pitchFamily="34" charset="0"/>
              </a:rPr>
              <a:t>Delinquent Remittance – Regular Collections</a:t>
            </a:r>
          </a:p>
          <a:p>
            <a:pPr fontAlgn="auto">
              <a:lnSpc>
                <a:spcPct val="90000"/>
              </a:lnSpc>
              <a:spcBef>
                <a:spcPts val="0"/>
              </a:spcBef>
              <a:spcAft>
                <a:spcPts val="0"/>
              </a:spcAft>
            </a:pPr>
            <a:endParaRPr lang="en-US" sz="2400" dirty="0">
              <a:solidFill>
                <a:prstClr val="black"/>
              </a:solidFill>
              <a:latin typeface="Calibri" panose="020F0502020204030204"/>
            </a:endParaRPr>
          </a:p>
          <a:p>
            <a:pPr marL="342900" lvl="0" indent="-342900" algn="just" fontAlgn="auto">
              <a:lnSpc>
                <a:spcPct val="90000"/>
              </a:lnSpc>
              <a:spcBef>
                <a:spcPts val="600"/>
              </a:spcBef>
              <a:spcAft>
                <a:spcPts val="600"/>
              </a:spcAft>
              <a:buFont typeface="Arial" panose="020B0604020202020204" pitchFamily="34" charset="0"/>
              <a:buChar char="•"/>
            </a:pPr>
            <a:r>
              <a:rPr lang="en-US" sz="2400" dirty="0">
                <a:solidFill>
                  <a:prstClr val="black"/>
                </a:solidFill>
                <a:latin typeface="Calibri" panose="020F0502020204030204"/>
              </a:rPr>
              <a:t>Please submit separately from the regular collections. </a:t>
            </a:r>
          </a:p>
          <a:p>
            <a:pPr marL="342900" lvl="0" indent="-342900" algn="just" fontAlgn="auto">
              <a:lnSpc>
                <a:spcPct val="90000"/>
              </a:lnSpc>
              <a:spcBef>
                <a:spcPts val="600"/>
              </a:spcBef>
              <a:spcAft>
                <a:spcPts val="600"/>
              </a:spcAft>
              <a:buFont typeface="Arial" panose="020B0604020202020204" pitchFamily="34" charset="0"/>
              <a:buChar char="•"/>
            </a:pPr>
            <a:r>
              <a:rPr lang="en-US" sz="2400" dirty="0">
                <a:solidFill>
                  <a:prstClr val="black"/>
                </a:solidFill>
                <a:latin typeface="Calibri" panose="020F0502020204030204"/>
              </a:rPr>
              <a:t>Use the TC-31 form sent with the billing letter. </a:t>
            </a:r>
          </a:p>
          <a:p>
            <a:pPr marL="342900" lvl="0" indent="-342900" fontAlgn="auto">
              <a:lnSpc>
                <a:spcPct val="90000"/>
              </a:lnSpc>
              <a:spcBef>
                <a:spcPts val="600"/>
              </a:spcBef>
              <a:spcAft>
                <a:spcPts val="600"/>
              </a:spcAft>
              <a:buFont typeface="Arial" panose="020B0604020202020204" pitchFamily="34" charset="0"/>
              <a:buChar char="•"/>
            </a:pPr>
            <a:r>
              <a:rPr lang="en-US" sz="2400" dirty="0">
                <a:solidFill>
                  <a:prstClr val="black"/>
                </a:solidFill>
                <a:latin typeface="Calibri" panose="020F0502020204030204"/>
              </a:rPr>
              <a:t>Enter the current fiscal year for all penalty/interest remittances.</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8</a:t>
            </a:r>
            <a:endParaRPr lang="en-US" dirty="0">
              <a:solidFill>
                <a:schemeClr val="bg1"/>
              </a:solidFill>
            </a:endParaRPr>
          </a:p>
        </p:txBody>
      </p:sp>
    </p:spTree>
    <p:extLst>
      <p:ext uri="{BB962C8B-B14F-4D97-AF65-F5344CB8AC3E}">
        <p14:creationId xmlns:p14="http://schemas.microsoft.com/office/powerpoint/2010/main" val="3877006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3" name="Picture 2" descr="TC-31 Tips&#10;Total&#10;The total amount at the bottom of each page must always be a positive number, even if only by one cent.&#10;If you have Negative entries, please remember to submit supporting documents with the TC-31 forms.  &#10;A sample of the TC-31 is shown on the screen with the positive amounts 5,000.00, 377.00, and negative amount (5,376.99).  The total at the bottom is positive 0.01.&#10;" title="Slide 12">
            <a:extLst>
              <a:ext uri="{FF2B5EF4-FFF2-40B4-BE49-F238E27FC236}">
                <a16:creationId xmlns:a16="http://schemas.microsoft.com/office/drawing/2014/main" id="{D3271489-F5C5-9A8B-D402-206F6DA55A73}"/>
              </a:ext>
            </a:extLst>
          </p:cNvPr>
          <p:cNvPicPr>
            <a:picLocks noChangeAspect="1"/>
          </p:cNvPicPr>
          <p:nvPr/>
        </p:nvPicPr>
        <p:blipFill>
          <a:blip r:embed="rId3"/>
          <a:stretch>
            <a:fillRect/>
          </a:stretch>
        </p:blipFill>
        <p:spPr>
          <a:xfrm>
            <a:off x="415547" y="3048000"/>
            <a:ext cx="8382000" cy="3280235"/>
          </a:xfrm>
          <a:prstGeom prst="rect">
            <a:avLst/>
          </a:prstGeom>
        </p:spPr>
      </p:pic>
      <p:sp>
        <p:nvSpPr>
          <p:cNvPr id="6" name="TextBox 5"/>
          <p:cNvSpPr txBox="1"/>
          <p:nvPr/>
        </p:nvSpPr>
        <p:spPr>
          <a:xfrm>
            <a:off x="346453" y="1629269"/>
            <a:ext cx="8487073" cy="1431161"/>
          </a:xfrm>
          <a:prstGeom prst="rect">
            <a:avLst/>
          </a:prstGeom>
          <a:noFill/>
        </p:spPr>
        <p:txBody>
          <a:bodyPr wrap="square" rtlCol="0">
            <a:spAutoFit/>
          </a:bodyPr>
          <a:lstStyle/>
          <a:p>
            <a:pPr lvl="0" algn="just" fontAlgn="auto">
              <a:lnSpc>
                <a:spcPct val="90000"/>
              </a:lnSpc>
              <a:spcBef>
                <a:spcPts val="0"/>
              </a:spcBef>
              <a:spcAft>
                <a:spcPts val="0"/>
              </a:spcAft>
            </a:pPr>
            <a:endParaRPr lang="en-US" sz="500" b="1" dirty="0">
              <a:solidFill>
                <a:prstClr val="black"/>
              </a:solidFill>
              <a:latin typeface="Calibri" panose="020F0502020204030204"/>
            </a:endParaRPr>
          </a:p>
          <a:p>
            <a:pPr lvl="0" fontAlgn="auto">
              <a:lnSpc>
                <a:spcPct val="90000"/>
              </a:lnSpc>
              <a:spcBef>
                <a:spcPts val="600"/>
              </a:spcBef>
              <a:spcAft>
                <a:spcPts val="600"/>
              </a:spcAft>
            </a:pPr>
            <a:r>
              <a:rPr lang="en-US" sz="2400" dirty="0">
                <a:solidFill>
                  <a:prstClr val="black"/>
                </a:solidFill>
                <a:latin typeface="Calibri" panose="020F0502020204030204"/>
              </a:rPr>
              <a:t>The total amount at the bottom of each page must be a positive number. </a:t>
            </a:r>
          </a:p>
          <a:p>
            <a:pPr lvl="0" fontAlgn="auto">
              <a:lnSpc>
                <a:spcPct val="90000"/>
              </a:lnSpc>
              <a:spcBef>
                <a:spcPts val="600"/>
              </a:spcBef>
              <a:spcAft>
                <a:spcPts val="600"/>
              </a:spcAft>
            </a:pPr>
            <a:r>
              <a:rPr lang="en-US" sz="2400" dirty="0">
                <a:solidFill>
                  <a:prstClr val="black"/>
                </a:solidFill>
                <a:latin typeface="Calibri" panose="020F0502020204030204"/>
              </a:rPr>
              <a:t>Negative entries must be submitted with supporting </a:t>
            </a:r>
            <a:r>
              <a:rPr lang="en-US" sz="2700" dirty="0">
                <a:solidFill>
                  <a:prstClr val="black"/>
                </a:solidFill>
                <a:latin typeface="Calibri" panose="020F0502020204030204"/>
              </a:rPr>
              <a:t>documents.</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9</a:t>
            </a:r>
            <a:endParaRPr lang="en-US" dirty="0">
              <a:solidFill>
                <a:schemeClr val="bg1"/>
              </a:solidFill>
            </a:endParaRPr>
          </a:p>
        </p:txBody>
      </p:sp>
    </p:spTree>
    <p:extLst>
      <p:ext uri="{BB962C8B-B14F-4D97-AF65-F5344CB8AC3E}">
        <p14:creationId xmlns:p14="http://schemas.microsoft.com/office/powerpoint/2010/main" val="686939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kumimoji="0" lang="en-US" sz="1800" b="0" i="0" u="none" strike="noStrike" cap="none" normalizeH="0" baseline="0" dirty="0">
              <a:ln>
                <a:noFill/>
              </a:ln>
              <a:solidFill>
                <a:schemeClr val="tx1"/>
              </a:solidFill>
              <a:effectLst/>
              <a:latin typeface="Arial" charset="0"/>
            </a:endParaRPr>
          </a:p>
        </p:txBody>
      </p:sp>
      <p:pic>
        <p:nvPicPr>
          <p:cNvPr id="3" name="Picture 2" descr="TC-31 Tips&#10;Old vs. New Codes&#10;Please stop using old or abolished codes and use the new codes.&#10;Listed on the screen are code changes that had been existing for a while but some counties still use the old codes.&#10;If you are remitting for the Department of Consumer Affairs, please use the agency code 1111, instead of the old code 1110. &#10;These are related to the remittances for fund 0767 (Pharmacy Board Contingent Fund) – Business &amp; Professions Code 4236-4414.)&#10;If you are remitting for Health &amp; Safety Code 103680(b), Please use the new codes 0903-0690-237500. (Formerly 0268-8120-125600.)&#10;Fish and Game 711.4 – &#10;Please use fund 3364 (Department of Fish and Wildlife – California Environmental Quality Act (CEQA) Fund), instead of fund 0200 (Fish and Game Preservation Fund).&#10;This became effective last July 2020.&#10;" title="Slide 13">
            <a:extLst>
              <a:ext uri="{FF2B5EF4-FFF2-40B4-BE49-F238E27FC236}">
                <a16:creationId xmlns:a16="http://schemas.microsoft.com/office/drawing/2014/main" id="{28BEFA85-23A7-5583-6DF3-8874FED0DEA0}"/>
              </a:ext>
            </a:extLst>
          </p:cNvPr>
          <p:cNvPicPr>
            <a:picLocks noChangeAspect="1"/>
          </p:cNvPicPr>
          <p:nvPr/>
        </p:nvPicPr>
        <p:blipFill>
          <a:blip r:embed="rId3"/>
          <a:stretch>
            <a:fillRect/>
          </a:stretch>
        </p:blipFill>
        <p:spPr>
          <a:xfrm>
            <a:off x="1091273" y="2489895"/>
            <a:ext cx="6961454" cy="3881360"/>
          </a:xfrm>
          <a:prstGeom prst="rect">
            <a:avLst/>
          </a:prstGeom>
        </p:spPr>
      </p:pic>
      <p:sp>
        <p:nvSpPr>
          <p:cNvPr id="6" name="TextBox 5"/>
          <p:cNvSpPr txBox="1"/>
          <p:nvPr/>
        </p:nvSpPr>
        <p:spPr>
          <a:xfrm>
            <a:off x="454124" y="1747828"/>
            <a:ext cx="8487073" cy="424732"/>
          </a:xfrm>
          <a:prstGeom prst="rect">
            <a:avLst/>
          </a:prstGeom>
          <a:noFill/>
        </p:spPr>
        <p:txBody>
          <a:bodyPr wrap="square" rtlCol="0">
            <a:spAutoFit/>
          </a:bodyPr>
          <a:lstStyle/>
          <a:p>
            <a:pPr lvl="0" algn="ctr" fontAlgn="auto">
              <a:lnSpc>
                <a:spcPct val="90000"/>
              </a:lnSpc>
              <a:spcBef>
                <a:spcPts val="600"/>
              </a:spcBef>
              <a:spcAft>
                <a:spcPts val="600"/>
              </a:spcAft>
            </a:pPr>
            <a:r>
              <a:rPr lang="en-US" sz="2400" dirty="0">
                <a:solidFill>
                  <a:prstClr val="black"/>
                </a:solidFill>
                <a:latin typeface="Calibri" panose="020F0502020204030204"/>
              </a:rPr>
              <a:t>Please stop using old/abolished codes and use the new codes.</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10</a:t>
            </a:r>
            <a:endParaRPr lang="en-US" dirty="0">
              <a:solidFill>
                <a:schemeClr val="bg1"/>
              </a:solidFill>
            </a:endParaRPr>
          </a:p>
        </p:txBody>
      </p:sp>
    </p:spTree>
    <p:extLst>
      <p:ext uri="{BB962C8B-B14F-4D97-AF65-F5344CB8AC3E}">
        <p14:creationId xmlns:p14="http://schemas.microsoft.com/office/powerpoint/2010/main" val="3030760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8" name="Picture 7" descr="– TC-31 Tips&#10;Court Construction Fund Consolidation&#10;With the amendment of GC 70371 (b) and (c), the Immediate and Critical Needs Account (fund 3138) is now abolished and The Court Construction Fund (3037) is its successor fund.&#10;This is effective 7/1/2021.&#10;Therefore, all collections received for fund 3138 starting last 7/1/2021 are now remitted to fund 3037.&#10;The codes on the screen are provided for your guidance.&#10;" title="Slide 14">
            <a:extLst>
              <a:ext uri="{FF2B5EF4-FFF2-40B4-BE49-F238E27FC236}">
                <a16:creationId xmlns:a16="http://schemas.microsoft.com/office/drawing/2014/main" id="{95520688-0B04-CFC5-18DE-742C68FD2E83}"/>
              </a:ext>
            </a:extLst>
          </p:cNvPr>
          <p:cNvPicPr>
            <a:picLocks noChangeAspect="1"/>
          </p:cNvPicPr>
          <p:nvPr/>
        </p:nvPicPr>
        <p:blipFill>
          <a:blip r:embed="rId3"/>
          <a:stretch>
            <a:fillRect/>
          </a:stretch>
        </p:blipFill>
        <p:spPr>
          <a:xfrm>
            <a:off x="346453" y="2667000"/>
            <a:ext cx="8630725" cy="3682387"/>
          </a:xfrm>
          <a:prstGeom prst="rect">
            <a:avLst/>
          </a:prstGeom>
        </p:spPr>
      </p:pic>
      <p:sp>
        <p:nvSpPr>
          <p:cNvPr id="6" name="TextBox 5"/>
          <p:cNvSpPr txBox="1"/>
          <p:nvPr/>
        </p:nvSpPr>
        <p:spPr>
          <a:xfrm>
            <a:off x="274627" y="1893257"/>
            <a:ext cx="8630725" cy="757130"/>
          </a:xfrm>
          <a:prstGeom prst="rect">
            <a:avLst/>
          </a:prstGeom>
          <a:noFill/>
        </p:spPr>
        <p:txBody>
          <a:bodyPr wrap="square" rtlCol="0">
            <a:spAutoFit/>
          </a:bodyPr>
          <a:lstStyle/>
          <a:p>
            <a:pPr lvl="0" algn="ctr" fontAlgn="auto">
              <a:lnSpc>
                <a:spcPct val="90000"/>
              </a:lnSpc>
              <a:spcBef>
                <a:spcPts val="0"/>
              </a:spcBef>
              <a:spcAft>
                <a:spcPts val="0"/>
              </a:spcAft>
            </a:pPr>
            <a:r>
              <a:rPr lang="en-US" sz="2400" b="1" dirty="0">
                <a:solidFill>
                  <a:prstClr val="black"/>
                </a:solidFill>
                <a:latin typeface="Calibri" panose="020F0502020204030204"/>
              </a:rPr>
              <a:t>Court Construction Fund Consolidation</a:t>
            </a:r>
          </a:p>
          <a:p>
            <a:pPr lvl="0" algn="ctr" fontAlgn="auto">
              <a:lnSpc>
                <a:spcPct val="90000"/>
              </a:lnSpc>
              <a:spcBef>
                <a:spcPts val="0"/>
              </a:spcBef>
              <a:spcAft>
                <a:spcPts val="0"/>
              </a:spcAft>
            </a:pPr>
            <a:r>
              <a:rPr lang="en-US" sz="2400" b="1" dirty="0">
                <a:solidFill>
                  <a:prstClr val="black"/>
                </a:solidFill>
                <a:latin typeface="Calibri" panose="020F0502020204030204"/>
              </a:rPr>
              <a:t> per GC 70371 (b) &amp; (c) - Effective 7/1/2021</a:t>
            </a:r>
          </a:p>
        </p:txBody>
      </p:sp>
      <p:sp>
        <p:nvSpPr>
          <p:cNvPr id="2" name="TextBox 1">
            <a:extLst>
              <a:ext uri="{FF2B5EF4-FFF2-40B4-BE49-F238E27FC236}">
                <a16:creationId xmlns:a16="http://schemas.microsoft.com/office/drawing/2014/main" id="{030C9C8C-A3B6-6E55-65E7-E25F6B69AD29}"/>
              </a:ext>
            </a:extLst>
          </p:cNvPr>
          <p:cNvSpPr txBox="1"/>
          <p:nvPr/>
        </p:nvSpPr>
        <p:spPr>
          <a:xfrm>
            <a:off x="495358" y="1575922"/>
            <a:ext cx="8487073" cy="424732"/>
          </a:xfrm>
          <a:prstGeom prst="rect">
            <a:avLst/>
          </a:prstGeom>
          <a:noFill/>
        </p:spPr>
        <p:txBody>
          <a:bodyPr wrap="square" rtlCol="0">
            <a:spAutoFit/>
          </a:bodyPr>
          <a:lstStyle/>
          <a:p>
            <a:pPr lvl="0" algn="ctr" fontAlgn="auto">
              <a:lnSpc>
                <a:spcPct val="90000"/>
              </a:lnSpc>
              <a:spcBef>
                <a:spcPts val="600"/>
              </a:spcBef>
              <a:spcAft>
                <a:spcPts val="600"/>
              </a:spcAft>
            </a:pPr>
            <a:r>
              <a:rPr lang="en-US" sz="2400" dirty="0">
                <a:solidFill>
                  <a:prstClr val="black"/>
                </a:solidFill>
                <a:latin typeface="Calibri" panose="020F0502020204030204"/>
              </a:rPr>
              <a:t>Please stop using old/abolished codes and use the new codes.</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11</a:t>
            </a:r>
            <a:endParaRPr lang="en-US" dirty="0">
              <a:solidFill>
                <a:schemeClr val="bg1"/>
              </a:solidFill>
            </a:endParaRPr>
          </a:p>
        </p:txBody>
      </p:sp>
    </p:spTree>
    <p:extLst>
      <p:ext uri="{BB962C8B-B14F-4D97-AF65-F5344CB8AC3E}">
        <p14:creationId xmlns:p14="http://schemas.microsoft.com/office/powerpoint/2010/main" val="2272815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SLIDE #15 – TC-31 Tips&#10;Sign and date TC-31 forms. The signature on the TC-31 forms may be an original wet signature, electronic signature, or a signed and scanned copy.  Unsigned forms are not processed.&#10;Complete all fields clearly at the bottom of the TC-31 form.&#10;Shown on the screen is a sample of the bottom part of the TC-31wherein the fields for Signed, Official Title, Contact Person, E-mail Address, Phone Number, and Address are clearly filled-up.&#10;">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3" name="Picture 2" descr="TC-31 Tips&#10;Sign and date TC-31 forms. The signature on the TC-31 forms may be an original wet signature, electronic signature, or a signed and scanned copy.  Unsigned forms are not processed.&#10;Complete all fields clearly at the bottom of the TC-31 form.&#10;Shown on the screen is a sample of the bottom part of the TC-31wherein the fields for Signed, Official Title, Contact Person, E-mail Address, Phone Number, and Address are clearly filled-up.&#10;" title="Slide 15">
            <a:extLst>
              <a:ext uri="{FF2B5EF4-FFF2-40B4-BE49-F238E27FC236}">
                <a16:creationId xmlns:a16="http://schemas.microsoft.com/office/drawing/2014/main" id="{F86EFBB5-2F8A-3D50-23D0-0CD9D803C115}"/>
              </a:ext>
            </a:extLst>
          </p:cNvPr>
          <p:cNvPicPr>
            <a:picLocks noChangeAspect="1"/>
          </p:cNvPicPr>
          <p:nvPr/>
        </p:nvPicPr>
        <p:blipFill>
          <a:blip r:embed="rId3"/>
          <a:stretch>
            <a:fillRect/>
          </a:stretch>
        </p:blipFill>
        <p:spPr>
          <a:xfrm>
            <a:off x="838200" y="3478557"/>
            <a:ext cx="7428137" cy="2890847"/>
          </a:xfrm>
          <a:prstGeom prst="rect">
            <a:avLst/>
          </a:prstGeom>
        </p:spPr>
      </p:pic>
      <p:sp>
        <p:nvSpPr>
          <p:cNvPr id="6" name="TextBox 5" descr="SLIDE #15 – TC-31 Tips&#10;Sign and date TC-31 forms. The signature on the TC-31 forms may be an original wet signature, electronic signature, or a signed and scanned copy.  Unsigned forms are not processed.&#10;Complete all fields clearly at the bottom of the TC-31 form.&#10;Shown on the screen is a sample of the bottom part of the TC-31wherein the fields for Signed, Official Title, Contact Person, E-mail Address, Phone Number, and Address are clearly filled-up.&#10;"/>
          <p:cNvSpPr txBox="1"/>
          <p:nvPr/>
        </p:nvSpPr>
        <p:spPr>
          <a:xfrm>
            <a:off x="218043" y="1522342"/>
            <a:ext cx="8487073" cy="2329869"/>
          </a:xfrm>
          <a:prstGeom prst="rect">
            <a:avLst/>
          </a:prstGeom>
          <a:noFill/>
        </p:spPr>
        <p:txBody>
          <a:bodyPr wrap="square" rtlCol="0">
            <a:spAutoFit/>
          </a:bodyPr>
          <a:lstStyle/>
          <a:p>
            <a:pPr lvl="0" fontAlgn="auto">
              <a:lnSpc>
                <a:spcPct val="90000"/>
              </a:lnSpc>
              <a:spcBef>
                <a:spcPts val="600"/>
              </a:spcBef>
              <a:spcAft>
                <a:spcPts val="600"/>
              </a:spcAft>
            </a:pPr>
            <a:endParaRPr lang="en-US" sz="1000" dirty="0">
              <a:solidFill>
                <a:prstClr val="black"/>
              </a:solidFill>
              <a:latin typeface="Calibri" panose="020F0502020204030204"/>
            </a:endParaRPr>
          </a:p>
          <a:p>
            <a:pPr lvl="0" fontAlgn="auto">
              <a:lnSpc>
                <a:spcPct val="90000"/>
              </a:lnSpc>
              <a:spcBef>
                <a:spcPts val="0"/>
              </a:spcBef>
              <a:spcAft>
                <a:spcPts val="0"/>
              </a:spcAft>
            </a:pPr>
            <a:r>
              <a:rPr lang="en-US" sz="2400" dirty="0">
                <a:solidFill>
                  <a:prstClr val="black"/>
                </a:solidFill>
                <a:latin typeface="Calibri" panose="020F0502020204030204"/>
              </a:rPr>
              <a:t>Sign and date TC-31 forms. The signature on the TC-31 forms may be an original wet signature, electronic signature, or a signed and scanned copy.  Unsigned forms are not processed.</a:t>
            </a:r>
          </a:p>
          <a:p>
            <a:pPr lvl="0" fontAlgn="auto">
              <a:lnSpc>
                <a:spcPct val="90000"/>
              </a:lnSpc>
              <a:spcBef>
                <a:spcPts val="0"/>
              </a:spcBef>
              <a:spcAft>
                <a:spcPts val="0"/>
              </a:spcAft>
            </a:pPr>
            <a:endParaRPr lang="en-US" sz="2400" dirty="0">
              <a:solidFill>
                <a:prstClr val="black"/>
              </a:solidFill>
              <a:latin typeface="Calibri" panose="020F0502020204030204"/>
            </a:endParaRPr>
          </a:p>
          <a:p>
            <a:pPr lvl="0" fontAlgn="auto">
              <a:lnSpc>
                <a:spcPct val="90000"/>
              </a:lnSpc>
              <a:spcBef>
                <a:spcPts val="0"/>
              </a:spcBef>
              <a:spcAft>
                <a:spcPts val="0"/>
              </a:spcAft>
            </a:pPr>
            <a:r>
              <a:rPr lang="en-US" sz="2600" dirty="0">
                <a:solidFill>
                  <a:prstClr val="black"/>
                </a:solidFill>
                <a:latin typeface="Calibri" panose="020F0502020204030204"/>
              </a:rPr>
              <a:t>Complete all fields clearly at the bottom of the TC-31 form.</a:t>
            </a:r>
          </a:p>
          <a:p>
            <a:pPr lvl="0" fontAlgn="auto">
              <a:lnSpc>
                <a:spcPct val="90000"/>
              </a:lnSpc>
              <a:spcBef>
                <a:spcPts val="0"/>
              </a:spcBef>
              <a:spcAft>
                <a:spcPts val="0"/>
              </a:spcAft>
            </a:pPr>
            <a:r>
              <a:rPr lang="en-US" sz="2400" b="1" dirty="0">
                <a:solidFill>
                  <a:prstClr val="black"/>
                </a:solidFill>
                <a:latin typeface="Calibri" panose="020F0502020204030204"/>
              </a:rPr>
              <a:t>	</a:t>
            </a:r>
            <a:endParaRPr lang="en-US" sz="2400" dirty="0">
              <a:solidFill>
                <a:prstClr val="black"/>
              </a:solidFill>
              <a:latin typeface="Calibri" panose="020F0502020204030204"/>
            </a:endParaRPr>
          </a:p>
        </p:txBody>
      </p:sp>
      <p:sp>
        <p:nvSpPr>
          <p:cNvPr id="2052" name="Rectangle 5" descr="SLIDE #15 – TC-31 Tips&#10;Sign and date TC-31 forms. The signature on the TC-31 forms may be an original wet signature, electronic signature, or a signed and scanned copy.  Unsigned forms are not processed.&#10;Complete all fields clearly at the bottom of the TC-31 form.&#10;Shown on the screen is a sample of the bottom part of the TC-31wherein the fields for Signed, Official Title, Contact Person, E-mail Address, Phone Number, and Address are clearly filled-up.&#10;"/>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12</a:t>
            </a:r>
            <a:endParaRPr lang="en-US" dirty="0">
              <a:solidFill>
                <a:schemeClr val="bg1"/>
              </a:solidFill>
            </a:endParaRPr>
          </a:p>
        </p:txBody>
      </p:sp>
    </p:spTree>
    <p:extLst>
      <p:ext uri="{BB962C8B-B14F-4D97-AF65-F5344CB8AC3E}">
        <p14:creationId xmlns:p14="http://schemas.microsoft.com/office/powerpoint/2010/main" val="1823833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Submission Information</a:t>
            </a:r>
            <a:endParaRPr lang="en-US" dirty="0">
              <a:solidFill>
                <a:schemeClr val="bg1"/>
              </a:solidFill>
            </a:endParaRPr>
          </a:p>
        </p:txBody>
      </p:sp>
      <p:sp>
        <p:nvSpPr>
          <p:cNvPr id="2" name="TextBox 1">
            <a:extLst>
              <a:ext uri="{FF2B5EF4-FFF2-40B4-BE49-F238E27FC236}">
                <a16:creationId xmlns:a16="http://schemas.microsoft.com/office/drawing/2014/main" id="{B04F7E9A-FDDA-5560-10B1-297998A8D231}"/>
              </a:ext>
            </a:extLst>
          </p:cNvPr>
          <p:cNvSpPr txBox="1"/>
          <p:nvPr/>
        </p:nvSpPr>
        <p:spPr>
          <a:xfrm>
            <a:off x="226480" y="2164985"/>
            <a:ext cx="8560197" cy="4708981"/>
          </a:xfrm>
          <a:prstGeom prst="rect">
            <a:avLst/>
          </a:prstGeom>
          <a:noFill/>
        </p:spPr>
        <p:txBody>
          <a:bodyPr wrap="square">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State Treasurer’s Office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ATTN: CTSMD – Financial Services Section</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901 P Street, 2nd Floor, Room 213-B</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Sacramento, CA  95814</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OR</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State Treasurer’s Office</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ATTN: CTSMD – Financial Services Section</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P.O. Box 942809</a:t>
            </a:r>
          </a:p>
          <a:p>
            <a:pPr marL="0" marR="0">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Sacramento, CA 94209-0001</a:t>
            </a:r>
          </a:p>
          <a:p>
            <a:pPr marL="0" marR="0">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spcAft>
                <a:spcPts val="0"/>
              </a:spcAft>
            </a:pPr>
            <a:r>
              <a:rPr lang="en-US" sz="2400" b="1" dirty="0">
                <a:solidFill>
                  <a:prstClr val="black"/>
                </a:solidFill>
                <a:latin typeface="Calibri" panose="020F0502020204030204"/>
              </a:rPr>
              <a:t>DO NOT submit your TC-31 forms to the State Controller’s Office.</a:t>
            </a:r>
          </a:p>
          <a:p>
            <a:pPr marL="0" marR="0">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descr="Dectorative Figure" title="Dectorative Figure">
            <a:extLst>
              <a:ext uri="{FF2B5EF4-FFF2-40B4-BE49-F238E27FC236}">
                <a16:creationId xmlns:a16="http://schemas.microsoft.com/office/drawing/2014/main" id="{3D3254B4-5245-B7FF-F18C-861C34DAC6C0}"/>
              </a:ex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0" name="TextBox 9">
            <a:extLst>
              <a:ext uri="{FF2B5EF4-FFF2-40B4-BE49-F238E27FC236}">
                <a16:creationId xmlns:a16="http://schemas.microsoft.com/office/drawing/2014/main" id="{1D9FA367-6FEF-F5A9-1DBB-E12621100A50}"/>
              </a:ext>
            </a:extLst>
          </p:cNvPr>
          <p:cNvSpPr txBox="1"/>
          <p:nvPr/>
        </p:nvSpPr>
        <p:spPr>
          <a:xfrm>
            <a:off x="2971800" y="1690684"/>
            <a:ext cx="4572000" cy="461665"/>
          </a:xfrm>
          <a:prstGeom prst="rect">
            <a:avLst/>
          </a:prstGeom>
          <a:noFill/>
        </p:spPr>
        <p:txBody>
          <a:bodyPr wrap="square">
            <a:spAutoFit/>
          </a:bodyPr>
          <a:lstStyle/>
          <a:p>
            <a:r>
              <a:rPr lang="en-US" sz="2400" b="1" dirty="0">
                <a:solidFill>
                  <a:prstClr val="black"/>
                </a:solidFill>
                <a:latin typeface="Calibri" panose="020F0502020204030204"/>
              </a:rPr>
              <a:t>Submit your TC-31 forms to:</a:t>
            </a:r>
            <a:endParaRPr lang="en-US" sz="2400" dirty="0"/>
          </a:p>
        </p:txBody>
      </p:sp>
    </p:spTree>
    <p:extLst>
      <p:ext uri="{BB962C8B-B14F-4D97-AF65-F5344CB8AC3E}">
        <p14:creationId xmlns:p14="http://schemas.microsoft.com/office/powerpoint/2010/main" val="464625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Contacts</a:t>
            </a:r>
            <a:endParaRPr lang="en-US" dirty="0">
              <a:solidFill>
                <a:schemeClr val="bg1"/>
              </a:solidFill>
            </a:endParaRPr>
          </a:p>
        </p:txBody>
      </p:sp>
      <p:sp>
        <p:nvSpPr>
          <p:cNvPr id="3" name="TextBox 2">
            <a:extLst>
              <a:ext uri="{FF2B5EF4-FFF2-40B4-BE49-F238E27FC236}">
                <a16:creationId xmlns:a16="http://schemas.microsoft.com/office/drawing/2014/main" id="{A3116E7C-6205-473C-F7A6-C574593E4982}"/>
              </a:ext>
            </a:extLst>
          </p:cNvPr>
          <p:cNvSpPr txBox="1"/>
          <p:nvPr/>
        </p:nvSpPr>
        <p:spPr>
          <a:xfrm>
            <a:off x="322790" y="1594777"/>
            <a:ext cx="8534400" cy="4431983"/>
          </a:xfrm>
          <a:prstGeom prst="rect">
            <a:avLst/>
          </a:prstGeom>
          <a:noFill/>
        </p:spPr>
        <p:txBody>
          <a:bodyPr wrap="square">
            <a:spAutoFit/>
          </a:bodyPr>
          <a:lstStyle/>
          <a:p>
            <a:pPr fontAlgn="auto">
              <a:lnSpc>
                <a:spcPct val="90000"/>
              </a:lnSpc>
              <a:spcBef>
                <a:spcPct val="20000"/>
              </a:spcBef>
              <a:spcAft>
                <a:spcPts val="0"/>
              </a:spcAft>
            </a:pPr>
            <a:r>
              <a:rPr lang="en-US" sz="2000" b="1" dirty="0">
                <a:solidFill>
                  <a:prstClr val="black"/>
                </a:solidFill>
                <a:latin typeface="Calibri" panose="020F0502020204030204"/>
              </a:rPr>
              <a:t>For electronic payment inquiries, please email STO:</a:t>
            </a:r>
          </a:p>
          <a:p>
            <a:pPr fontAlgn="auto">
              <a:lnSpc>
                <a:spcPct val="90000"/>
              </a:lnSpc>
              <a:spcBef>
                <a:spcPct val="20000"/>
              </a:spcBef>
              <a:spcAft>
                <a:spcPts val="0"/>
              </a:spcAft>
            </a:pPr>
            <a:r>
              <a:rPr lang="en-US" sz="2000" dirty="0">
                <a:solidFill>
                  <a:prstClr val="black"/>
                </a:solidFill>
                <a:latin typeface="Calibri" panose="020F0502020204030204"/>
              </a:rPr>
              <a:t> </a:t>
            </a:r>
            <a:r>
              <a:rPr lang="en-US" sz="2000" dirty="0">
                <a:solidFill>
                  <a:schemeClr val="accent2"/>
                </a:solidFill>
                <a:latin typeface="Calibri" panose="020F0502020204030204"/>
              </a:rPr>
              <a:t>CTSMD_In_Out_Wires@treasurer.ca.gov   </a:t>
            </a:r>
          </a:p>
          <a:p>
            <a:pPr fontAlgn="auto">
              <a:lnSpc>
                <a:spcPct val="90000"/>
              </a:lnSpc>
              <a:spcBef>
                <a:spcPct val="20000"/>
              </a:spcBef>
              <a:spcAft>
                <a:spcPts val="0"/>
              </a:spcAft>
            </a:pPr>
            <a:r>
              <a:rPr lang="en-US" sz="2000" dirty="0">
                <a:solidFill>
                  <a:prstClr val="black"/>
                </a:solidFill>
                <a:latin typeface="Calibri" panose="020F0502020204030204"/>
              </a:rPr>
              <a:t>cc: </a:t>
            </a:r>
            <a:r>
              <a:rPr lang="en-US" sz="2000" dirty="0">
                <a:solidFill>
                  <a:schemeClr val="accent2"/>
                </a:solidFill>
                <a:latin typeface="Calibri" panose="020F0502020204030204"/>
              </a:rPr>
              <a:t>finserv@treasurer.ca.gov   </a:t>
            </a:r>
          </a:p>
          <a:p>
            <a:pPr fontAlgn="auto">
              <a:lnSpc>
                <a:spcPct val="90000"/>
              </a:lnSpc>
              <a:spcBef>
                <a:spcPct val="20000"/>
              </a:spcBef>
              <a:spcAft>
                <a:spcPts val="0"/>
              </a:spcAft>
            </a:pPr>
            <a:endParaRPr lang="en-US" sz="2000" dirty="0">
              <a:solidFill>
                <a:prstClr val="black"/>
              </a:solidFill>
              <a:latin typeface="Calibri" panose="020F0502020204030204"/>
            </a:endParaRPr>
          </a:p>
          <a:p>
            <a:pPr fontAlgn="auto">
              <a:lnSpc>
                <a:spcPct val="90000"/>
              </a:lnSpc>
              <a:spcBef>
                <a:spcPct val="20000"/>
              </a:spcBef>
              <a:spcAft>
                <a:spcPts val="0"/>
              </a:spcAft>
            </a:pPr>
            <a:r>
              <a:rPr lang="en-US" sz="2000" b="1" dirty="0">
                <a:solidFill>
                  <a:prstClr val="black"/>
                </a:solidFill>
                <a:latin typeface="Calibri" panose="020F0502020204030204"/>
              </a:rPr>
              <a:t>Tax Accounting Unit:</a:t>
            </a:r>
          </a:p>
          <a:p>
            <a:pPr fontAlgn="auto">
              <a:lnSpc>
                <a:spcPct val="90000"/>
              </a:lnSpc>
              <a:spcBef>
                <a:spcPct val="20000"/>
              </a:spcBef>
              <a:spcAft>
                <a:spcPts val="0"/>
              </a:spcAft>
            </a:pPr>
            <a:r>
              <a:rPr lang="en-US" sz="2000" dirty="0">
                <a:solidFill>
                  <a:schemeClr val="accent2"/>
                </a:solidFill>
                <a:latin typeface="Calibri" panose="020F0502020204030204"/>
              </a:rPr>
              <a:t>lgpsdtaxaccounting@sco.ca.gov   </a:t>
            </a:r>
          </a:p>
          <a:p>
            <a:pPr fontAlgn="auto">
              <a:lnSpc>
                <a:spcPct val="90000"/>
              </a:lnSpc>
              <a:spcBef>
                <a:spcPct val="20000"/>
              </a:spcBef>
              <a:spcAft>
                <a:spcPts val="0"/>
              </a:spcAft>
            </a:pPr>
            <a:r>
              <a:rPr lang="en-US" sz="2000" dirty="0" err="1">
                <a:solidFill>
                  <a:prstClr val="black"/>
                </a:solidFill>
                <a:latin typeface="Calibri" panose="020F0502020204030204"/>
              </a:rPr>
              <a:t>Marieta</a:t>
            </a:r>
            <a:r>
              <a:rPr lang="en-US" sz="2000" dirty="0">
                <a:solidFill>
                  <a:prstClr val="black"/>
                </a:solidFill>
                <a:latin typeface="Calibri" panose="020F0502020204030204"/>
              </a:rPr>
              <a:t> Delfin – </a:t>
            </a:r>
            <a:r>
              <a:rPr lang="en-US" sz="2000" dirty="0">
                <a:solidFill>
                  <a:schemeClr val="accent2"/>
                </a:solidFill>
                <a:latin typeface="Calibri" panose="020F0502020204030204"/>
              </a:rPr>
              <a:t>MDelfin@sco.ca.gov </a:t>
            </a:r>
          </a:p>
          <a:p>
            <a:pPr fontAlgn="auto">
              <a:lnSpc>
                <a:spcPct val="90000"/>
              </a:lnSpc>
              <a:spcBef>
                <a:spcPct val="20000"/>
              </a:spcBef>
              <a:spcAft>
                <a:spcPts val="0"/>
              </a:spcAft>
            </a:pPr>
            <a:r>
              <a:rPr lang="en-US" sz="2000" dirty="0" err="1">
                <a:solidFill>
                  <a:prstClr val="black"/>
                </a:solidFill>
                <a:latin typeface="Calibri" panose="020F0502020204030204"/>
              </a:rPr>
              <a:t>Agboo</a:t>
            </a:r>
            <a:r>
              <a:rPr lang="en-US" sz="2000" dirty="0">
                <a:solidFill>
                  <a:prstClr val="black"/>
                </a:solidFill>
                <a:latin typeface="Calibri" panose="020F0502020204030204"/>
              </a:rPr>
              <a:t> </a:t>
            </a:r>
            <a:r>
              <a:rPr lang="en-US" sz="2000" dirty="0" err="1">
                <a:solidFill>
                  <a:prstClr val="black"/>
                </a:solidFill>
                <a:latin typeface="Calibri" panose="020F0502020204030204"/>
              </a:rPr>
              <a:t>Abeywickrama</a:t>
            </a:r>
            <a:r>
              <a:rPr lang="en-US" sz="2000" dirty="0">
                <a:solidFill>
                  <a:prstClr val="black"/>
                </a:solidFill>
                <a:latin typeface="Calibri" panose="020F0502020204030204"/>
              </a:rPr>
              <a:t> – </a:t>
            </a:r>
            <a:r>
              <a:rPr lang="en-US" sz="2000" dirty="0">
                <a:solidFill>
                  <a:schemeClr val="accent2"/>
                </a:solidFill>
                <a:latin typeface="Calibri" panose="020F0502020204030204"/>
              </a:rPr>
              <a:t>AAbeywickrama@sco.ca.gov  </a:t>
            </a:r>
          </a:p>
          <a:p>
            <a:pPr fontAlgn="auto">
              <a:lnSpc>
                <a:spcPct val="90000"/>
              </a:lnSpc>
              <a:spcBef>
                <a:spcPct val="20000"/>
              </a:spcBef>
              <a:spcAft>
                <a:spcPts val="0"/>
              </a:spcAft>
            </a:pPr>
            <a:endParaRPr lang="en-US" sz="2000" dirty="0">
              <a:solidFill>
                <a:prstClr val="black"/>
              </a:solidFill>
              <a:latin typeface="Calibri" panose="020F0502020204030204"/>
            </a:endParaRPr>
          </a:p>
          <a:p>
            <a:pPr fontAlgn="auto">
              <a:lnSpc>
                <a:spcPct val="90000"/>
              </a:lnSpc>
              <a:spcBef>
                <a:spcPct val="20000"/>
              </a:spcBef>
              <a:spcAft>
                <a:spcPts val="0"/>
              </a:spcAft>
            </a:pPr>
            <a:r>
              <a:rPr lang="en-US" sz="2000" b="1" dirty="0">
                <a:solidFill>
                  <a:prstClr val="black"/>
                </a:solidFill>
                <a:latin typeface="Calibri" panose="020F0502020204030204"/>
              </a:rPr>
              <a:t>Tax Programs Unit (Court Revenue Audit Questions):</a:t>
            </a:r>
          </a:p>
          <a:p>
            <a:pPr fontAlgn="auto">
              <a:lnSpc>
                <a:spcPct val="90000"/>
              </a:lnSpc>
              <a:spcBef>
                <a:spcPct val="20000"/>
              </a:spcBef>
              <a:spcAft>
                <a:spcPts val="0"/>
              </a:spcAft>
            </a:pPr>
            <a:r>
              <a:rPr lang="en-US" sz="2000" dirty="0">
                <a:solidFill>
                  <a:schemeClr val="accent2"/>
                </a:solidFill>
                <a:latin typeface="Calibri" panose="020F0502020204030204"/>
              </a:rPr>
              <a:t>lgpsdtaxprograms@sco.ca.gov  </a:t>
            </a:r>
          </a:p>
          <a:p>
            <a:pPr fontAlgn="auto">
              <a:lnSpc>
                <a:spcPct val="90000"/>
              </a:lnSpc>
              <a:spcBef>
                <a:spcPct val="20000"/>
              </a:spcBef>
              <a:spcAft>
                <a:spcPts val="0"/>
              </a:spcAft>
            </a:pPr>
            <a:r>
              <a:rPr lang="en-US" sz="2000" dirty="0">
                <a:solidFill>
                  <a:prstClr val="black"/>
                </a:solidFill>
                <a:latin typeface="Calibri" panose="020F0502020204030204"/>
              </a:rPr>
              <a:t>Lacey </a:t>
            </a:r>
            <a:r>
              <a:rPr lang="en-US" sz="2000" dirty="0" err="1">
                <a:solidFill>
                  <a:prstClr val="black"/>
                </a:solidFill>
                <a:latin typeface="Calibri" panose="020F0502020204030204"/>
              </a:rPr>
              <a:t>Baysinger</a:t>
            </a:r>
            <a:r>
              <a:rPr lang="en-US" sz="2000" dirty="0">
                <a:solidFill>
                  <a:prstClr val="black"/>
                </a:solidFill>
                <a:latin typeface="Calibri" panose="020F0502020204030204"/>
              </a:rPr>
              <a:t> – </a:t>
            </a:r>
            <a:r>
              <a:rPr lang="en-US" sz="2000" dirty="0">
                <a:solidFill>
                  <a:schemeClr val="accent2"/>
                </a:solidFill>
                <a:latin typeface="Calibri" panose="020F0502020204030204"/>
              </a:rPr>
              <a:t>Lbaysinger@sco.ca.gov </a:t>
            </a:r>
          </a:p>
          <a:p>
            <a:pPr fontAlgn="auto">
              <a:lnSpc>
                <a:spcPct val="90000"/>
              </a:lnSpc>
              <a:spcBef>
                <a:spcPct val="20000"/>
              </a:spcBef>
              <a:spcAft>
                <a:spcPts val="0"/>
              </a:spcAft>
            </a:pPr>
            <a:r>
              <a:rPr lang="en-US" sz="2000" dirty="0">
                <a:solidFill>
                  <a:prstClr val="black"/>
                </a:solidFill>
                <a:latin typeface="Calibri" panose="020F0502020204030204"/>
              </a:rPr>
              <a:t>Ying Dong – </a:t>
            </a:r>
            <a:r>
              <a:rPr lang="en-US" sz="2000" dirty="0">
                <a:solidFill>
                  <a:schemeClr val="accent2"/>
                </a:solidFill>
                <a:latin typeface="Calibri" panose="020F0502020204030204"/>
              </a:rPr>
              <a:t>Ydong@sco.ca.gov </a:t>
            </a:r>
          </a:p>
        </p:txBody>
      </p:sp>
    </p:spTree>
    <p:extLst>
      <p:ext uri="{BB962C8B-B14F-4D97-AF65-F5344CB8AC3E}">
        <p14:creationId xmlns:p14="http://schemas.microsoft.com/office/powerpoint/2010/main" val="226261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orative Object" title="Decorative Object">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3" name="Picture 2" descr="Availability of  the  TC-31 forms.&#10;The link on the screen will lead you to the TC-31 form.&#10;https://www.sco.ca.gov/Files-ARD-Local/remittc_tc31.xlsx  &#10;Show on the screen is a sample of the TC-31 form.&#10;" title="Slide 2">
            <a:extLst>
              <a:ext uri="{FF2B5EF4-FFF2-40B4-BE49-F238E27FC236}">
                <a16:creationId xmlns:a16="http://schemas.microsoft.com/office/drawing/2014/main" id="{3020B899-5DE1-2148-77E3-6E090E1C218D}"/>
              </a:ext>
            </a:extLst>
          </p:cNvPr>
          <p:cNvPicPr>
            <a:picLocks noChangeAspect="1"/>
          </p:cNvPicPr>
          <p:nvPr/>
        </p:nvPicPr>
        <p:blipFill>
          <a:blip r:embed="rId3"/>
          <a:stretch>
            <a:fillRect/>
          </a:stretch>
        </p:blipFill>
        <p:spPr>
          <a:xfrm>
            <a:off x="527726" y="3093503"/>
            <a:ext cx="8305800" cy="2724858"/>
          </a:xfrm>
          <a:prstGeom prst="rect">
            <a:avLst/>
          </a:prstGeom>
        </p:spPr>
      </p:pic>
      <p:sp>
        <p:nvSpPr>
          <p:cNvPr id="6" name="TextBox 5"/>
          <p:cNvSpPr txBox="1"/>
          <p:nvPr/>
        </p:nvSpPr>
        <p:spPr>
          <a:xfrm>
            <a:off x="346453" y="1709613"/>
            <a:ext cx="8487073" cy="1163395"/>
          </a:xfrm>
          <a:prstGeom prst="rect">
            <a:avLst/>
          </a:prstGeom>
          <a:noFill/>
        </p:spPr>
        <p:txBody>
          <a:bodyPr wrap="square" rtlCol="0">
            <a:spAutoFit/>
          </a:bodyPr>
          <a:lstStyle/>
          <a:p>
            <a:pPr lvl="0" algn="ctr" fontAlgn="auto">
              <a:lnSpc>
                <a:spcPct val="90000"/>
              </a:lnSpc>
              <a:spcBef>
                <a:spcPct val="20000"/>
              </a:spcBef>
              <a:spcAft>
                <a:spcPts val="0"/>
              </a:spcAft>
            </a:pPr>
            <a:r>
              <a:rPr lang="en-US" sz="2400" b="1" dirty="0">
                <a:solidFill>
                  <a:prstClr val="black"/>
                </a:solidFill>
                <a:latin typeface="Calibri" panose="020F0502020204030204"/>
              </a:rPr>
              <a:t>Remittance to the State Treasurer (TC-31) forms can be found on the State Controllers Website </a:t>
            </a:r>
            <a:r>
              <a:rPr lang="en-US" sz="800" b="1" dirty="0">
                <a:solidFill>
                  <a:schemeClr val="bg1"/>
                </a:solidFill>
                <a:latin typeface="Calibri" panose="020F0502020204030204"/>
              </a:rPr>
              <a:t>LINK</a:t>
            </a:r>
          </a:p>
          <a:p>
            <a:pPr lvl="0" algn="ctr" fontAlgn="auto">
              <a:lnSpc>
                <a:spcPct val="90000"/>
              </a:lnSpc>
              <a:spcBef>
                <a:spcPct val="20000"/>
              </a:spcBef>
              <a:spcAft>
                <a:spcPts val="0"/>
              </a:spcAft>
            </a:pPr>
            <a:r>
              <a:rPr lang="en-US" sz="2400" b="1" dirty="0">
                <a:solidFill>
                  <a:schemeClr val="accent2"/>
                </a:solidFill>
                <a:latin typeface="Calibri" panose="020F0502020204030204"/>
                <a:hlinkClick r:id="rId4">
                  <a:extLst>
                    <a:ext uri="{A12FA001-AC4F-418D-AE19-62706E023703}">
                      <ahyp:hlinkClr xmlns:ahyp="http://schemas.microsoft.com/office/drawing/2018/hyperlinkcolor" xmlns="" val="tx"/>
                    </a:ext>
                  </a:extLst>
                </a:hlinkClick>
              </a:rPr>
              <a:t>(https://www.sco.ca.gov/Files-ARD-Local/remittc_tc31.xlsx</a:t>
            </a:r>
            <a:r>
              <a:rPr lang="en-US" sz="2400" b="1" dirty="0">
                <a:solidFill>
                  <a:schemeClr val="accent2"/>
                </a:solidFill>
                <a:latin typeface="Calibri" panose="020F0502020204030204"/>
              </a:rPr>
              <a:t>)  </a:t>
            </a:r>
            <a:endParaRPr lang="en-US" sz="1400" b="1" dirty="0">
              <a:solidFill>
                <a:schemeClr val="accent2"/>
              </a:solidFill>
              <a:latin typeface="Calibri" panose="020F0502020204030204"/>
            </a:endParaRP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Submission Forms</a:t>
            </a:r>
          </a:p>
        </p:txBody>
      </p:sp>
    </p:spTree>
    <p:extLst>
      <p:ext uri="{BB962C8B-B14F-4D97-AF65-F5344CB8AC3E}">
        <p14:creationId xmlns:p14="http://schemas.microsoft.com/office/powerpoint/2010/main" val="234478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rial Court Revenue Distribution Guidelines Page available at &#10;https://www.sco.ca.gov/ard_trialcourt_manual_guidelines.html     &#10;will also bring you to the TC-31 form.&#10;It is under the TC-31 Forms and Instructions section. &#10;Also, there is a newly created TC-31 Listserv!&#10;This is also found on the Trial Court Revenue Distribution Guidelines page.&#10;&#10;To subscribe, just go to the bottom of the page and click the link “TC-31 updates email subscription webpage”,&#10;And follow the instructions on how to sign-up.&#10;" title="Slide 3">
            <a:extLst>
              <a:ext uri="{FF2B5EF4-FFF2-40B4-BE49-F238E27FC236}">
                <a16:creationId xmlns:a16="http://schemas.microsoft.com/office/drawing/2014/main" id="{56B894D4-24F7-63CC-6FBF-9FB13BD8CAD6}"/>
              </a:ext>
            </a:extLst>
          </p:cNvPr>
          <p:cNvPicPr>
            <a:picLocks noChangeAspect="1"/>
          </p:cNvPicPr>
          <p:nvPr/>
        </p:nvPicPr>
        <p:blipFill>
          <a:blip r:embed="rId3"/>
          <a:stretch>
            <a:fillRect/>
          </a:stretch>
        </p:blipFill>
        <p:spPr>
          <a:xfrm>
            <a:off x="252662" y="3237982"/>
            <a:ext cx="8724516" cy="2721662"/>
          </a:xfrm>
          <a:prstGeom prst="rect">
            <a:avLst/>
          </a:prstGeom>
        </p:spPr>
      </p:pic>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2" name="Rectangle 11"/>
          <p:cNvSpPr/>
          <p:nvPr/>
        </p:nvSpPr>
        <p:spPr bwMode="auto">
          <a:xfrm>
            <a:off x="358349" y="1664918"/>
            <a:ext cx="8654385" cy="116145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ctr" fontAlgn="auto">
              <a:lnSpc>
                <a:spcPct val="90000"/>
              </a:lnSpc>
              <a:spcBef>
                <a:spcPts val="0"/>
              </a:spcBef>
              <a:spcAft>
                <a:spcPts val="0"/>
              </a:spcAft>
            </a:pPr>
            <a:r>
              <a:rPr lang="en-US" sz="2400" b="1" dirty="0">
                <a:solidFill>
                  <a:srgbClr val="0070C0"/>
                </a:solidFill>
                <a:latin typeface="Calibri" panose="020F0502020204030204" pitchFamily="34" charset="0"/>
              </a:rPr>
              <a:t> </a:t>
            </a:r>
            <a:r>
              <a:rPr lang="en-US" sz="2400" b="1" dirty="0">
                <a:latin typeface="Calibri" panose="020F0502020204030204"/>
              </a:rPr>
              <a:t>Trial Court Revenue Distribution Guidelines Page </a:t>
            </a:r>
            <a:r>
              <a:rPr lang="en-US" sz="800" b="1" dirty="0">
                <a:solidFill>
                  <a:schemeClr val="bg1"/>
                </a:solidFill>
                <a:latin typeface="Calibri" panose="020F0502020204030204"/>
              </a:rPr>
              <a:t>LINK</a:t>
            </a:r>
          </a:p>
          <a:p>
            <a:pPr lvl="0" algn="ctr" fontAlgn="auto">
              <a:lnSpc>
                <a:spcPct val="90000"/>
              </a:lnSpc>
              <a:spcBef>
                <a:spcPts val="0"/>
              </a:spcBef>
              <a:spcAft>
                <a:spcPts val="0"/>
              </a:spcAft>
            </a:pPr>
            <a:r>
              <a:rPr lang="en-US" sz="2300" b="1" dirty="0">
                <a:solidFill>
                  <a:schemeClr val="accent6"/>
                </a:solidFill>
                <a:latin typeface="Calibri" panose="020F0502020204030204"/>
                <a:hlinkClick r:id="rId4">
                  <a:extLst>
                    <a:ext uri="{A12FA001-AC4F-418D-AE19-62706E023703}">
                      <ahyp:hlinkClr xmlns:ahyp="http://schemas.microsoft.com/office/drawing/2018/hyperlinkcolor" xmlns="" val="tx"/>
                    </a:ext>
                  </a:extLst>
                </a:hlinkClick>
              </a:rPr>
              <a:t>(https://www.sco.ca.gov/ard_trialcourt_manual_guidelines.html)</a:t>
            </a:r>
            <a:r>
              <a:rPr lang="en-US" sz="2300" b="1" dirty="0">
                <a:solidFill>
                  <a:srgbClr val="009999"/>
                </a:solidFill>
                <a:latin typeface="Calibri" panose="020F0502020204030204"/>
                <a:hlinkClick r:id="rId4">
                  <a:extLst>
                    <a:ext uri="{A12FA001-AC4F-418D-AE19-62706E023703}">
                      <ahyp:hlinkClr xmlns:ahyp="http://schemas.microsoft.com/office/drawing/2018/hyperlinkcolor" xmlns="" val="tx"/>
                    </a:ext>
                  </a:extLst>
                </a:hlinkClick>
              </a:rPr>
              <a:t>   </a:t>
            </a:r>
            <a:endParaRPr lang="en-US" sz="2300" b="1" dirty="0">
              <a:solidFill>
                <a:srgbClr val="0070C0"/>
              </a:solidFill>
              <a:latin typeface="Calibri" panose="020F0502020204030204"/>
            </a:endParaRPr>
          </a:p>
          <a:p>
            <a:pPr lvl="0" algn="ctr" fontAlgn="auto">
              <a:lnSpc>
                <a:spcPct val="90000"/>
              </a:lnSpc>
              <a:spcBef>
                <a:spcPts val="0"/>
              </a:spcBef>
              <a:spcAft>
                <a:spcPts val="0"/>
              </a:spcAft>
            </a:pPr>
            <a:r>
              <a:rPr lang="en-US" sz="2400" b="1" i="1" dirty="0">
                <a:latin typeface="Calibri" panose="020F0502020204030204" pitchFamily="34" charset="0"/>
                <a:cs typeface="Calibri" panose="020F0502020204030204" pitchFamily="34" charset="0"/>
              </a:rPr>
              <a:t>New!  </a:t>
            </a:r>
            <a:r>
              <a:rPr lang="en-US" sz="2400" b="1" dirty="0">
                <a:latin typeface="Calibri" panose="020F0502020204030204" pitchFamily="34" charset="0"/>
                <a:cs typeface="Calibri" panose="020F0502020204030204" pitchFamily="34" charset="0"/>
              </a:rPr>
              <a:t>TC-31 Listserv</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Submission Website</a:t>
            </a:r>
          </a:p>
        </p:txBody>
      </p:sp>
    </p:spTree>
    <p:extLst>
      <p:ext uri="{BB962C8B-B14F-4D97-AF65-F5344CB8AC3E}">
        <p14:creationId xmlns:p14="http://schemas.microsoft.com/office/powerpoint/2010/main" val="187647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1</a:t>
            </a:r>
            <a:endParaRPr lang="en-US" dirty="0">
              <a:solidFill>
                <a:schemeClr val="bg1"/>
              </a:solidFill>
            </a:endParaRPr>
          </a:p>
        </p:txBody>
      </p:sp>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4" name="Picture 3" descr="Delinquent Date Schedule&#10;This schedule is posted in the SCO website for your guidance at https://www.sco.ca.gov/ard_state_accounting.html .&#10;It is under the Accounting Section.&#10;Both the current and the prior fiscal years’ schedules are posted in the SCO webpage.&#10;The next slide will show a sample of the Delinquent Date Schedule.&#10;" title="Slide 4 ">
            <a:extLst>
              <a:ext uri="{FF2B5EF4-FFF2-40B4-BE49-F238E27FC236}">
                <a16:creationId xmlns:a16="http://schemas.microsoft.com/office/drawing/2014/main" id="{429777D1-E374-FCFF-E547-D687712D4D81}"/>
              </a:ext>
            </a:extLst>
          </p:cNvPr>
          <p:cNvPicPr>
            <a:picLocks noChangeAspect="1"/>
          </p:cNvPicPr>
          <p:nvPr/>
        </p:nvPicPr>
        <p:blipFill>
          <a:blip r:embed="rId3"/>
          <a:stretch>
            <a:fillRect/>
          </a:stretch>
        </p:blipFill>
        <p:spPr>
          <a:xfrm>
            <a:off x="1928812" y="2895600"/>
            <a:ext cx="5286375" cy="3315338"/>
          </a:xfrm>
          <a:prstGeom prst="rect">
            <a:avLst/>
          </a:prstGeom>
        </p:spPr>
      </p:pic>
      <p:sp>
        <p:nvSpPr>
          <p:cNvPr id="6" name="TextBox 5"/>
          <p:cNvSpPr txBox="1"/>
          <p:nvPr/>
        </p:nvSpPr>
        <p:spPr>
          <a:xfrm>
            <a:off x="344118" y="1512925"/>
            <a:ext cx="8487073" cy="1931298"/>
          </a:xfrm>
          <a:prstGeom prst="rect">
            <a:avLst/>
          </a:prstGeom>
          <a:noFill/>
        </p:spPr>
        <p:txBody>
          <a:bodyPr wrap="square" rtlCol="0">
            <a:spAutoFit/>
          </a:bodyPr>
          <a:lstStyle/>
          <a:p>
            <a:pPr lvl="0" algn="just" fontAlgn="auto">
              <a:lnSpc>
                <a:spcPct val="90000"/>
              </a:lnSpc>
              <a:spcBef>
                <a:spcPts val="600"/>
              </a:spcBef>
              <a:spcAft>
                <a:spcPts val="600"/>
              </a:spcAft>
            </a:pPr>
            <a:endParaRPr lang="en-US" sz="1500" dirty="0">
              <a:solidFill>
                <a:prstClr val="black"/>
              </a:solidFill>
              <a:latin typeface="Calibri" panose="020F0502020204030204"/>
            </a:endParaRPr>
          </a:p>
          <a:p>
            <a:pPr algn="ctr" fontAlgn="auto">
              <a:lnSpc>
                <a:spcPct val="90000"/>
              </a:lnSpc>
              <a:spcBef>
                <a:spcPts val="0"/>
              </a:spcBef>
              <a:spcAft>
                <a:spcPts val="600"/>
              </a:spcAft>
            </a:pPr>
            <a:r>
              <a:rPr lang="en-US" sz="2400" b="1" dirty="0">
                <a:solidFill>
                  <a:prstClr val="black"/>
                </a:solidFill>
                <a:latin typeface="Calibri" panose="020F0502020204030204"/>
              </a:rPr>
              <a:t>Delinquent Date Schedule can be found on the State Accounting Departments section of the State Controller’s Website </a:t>
            </a:r>
            <a:r>
              <a:rPr lang="en-US" sz="800" b="1" dirty="0">
                <a:solidFill>
                  <a:schemeClr val="bg1"/>
                </a:solidFill>
                <a:latin typeface="Calibri" panose="020F0502020204030204"/>
              </a:rPr>
              <a:t>LINK</a:t>
            </a:r>
            <a:endParaRPr lang="en-US" sz="7200" b="1" dirty="0">
              <a:solidFill>
                <a:schemeClr val="bg1"/>
              </a:solidFill>
              <a:latin typeface="Calibri" panose="020F0502020204030204"/>
            </a:endParaRPr>
          </a:p>
          <a:p>
            <a:pPr algn="ctr" fontAlgn="auto">
              <a:lnSpc>
                <a:spcPct val="90000"/>
              </a:lnSpc>
              <a:spcBef>
                <a:spcPts val="0"/>
              </a:spcBef>
              <a:spcAft>
                <a:spcPts val="600"/>
              </a:spcAft>
            </a:pPr>
            <a:r>
              <a:rPr lang="en-US" sz="2400" b="1" dirty="0">
                <a:solidFill>
                  <a:schemeClr val="accent2"/>
                </a:solidFill>
                <a:latin typeface="Calibri" panose="020F0502020204030204"/>
                <a:hlinkClick r:id="rId4">
                  <a:extLst>
                    <a:ext uri="{A12FA001-AC4F-418D-AE19-62706E023703}">
                      <ahyp:hlinkClr xmlns:ahyp="http://schemas.microsoft.com/office/drawing/2018/hyperlinkcolor" xmlns="" val="tx"/>
                    </a:ext>
                  </a:extLst>
                </a:hlinkClick>
              </a:rPr>
              <a:t>(https://www.sco.ca.gov/ard_state_accounting.html</a:t>
            </a:r>
            <a:r>
              <a:rPr lang="en-US" sz="2400" b="1" dirty="0">
                <a:solidFill>
                  <a:schemeClr val="accent2"/>
                </a:solidFill>
                <a:latin typeface="Calibri" panose="020F0502020204030204"/>
              </a:rPr>
              <a:t>) </a:t>
            </a:r>
          </a:p>
          <a:p>
            <a:pPr lvl="0" algn="just" fontAlgn="auto">
              <a:lnSpc>
                <a:spcPct val="90000"/>
              </a:lnSpc>
              <a:spcBef>
                <a:spcPts val="1200"/>
              </a:spcBef>
              <a:spcAft>
                <a:spcPts val="0"/>
              </a:spcAft>
            </a:pPr>
            <a:endParaRPr lang="en-US" b="1" dirty="0">
              <a:solidFill>
                <a:prstClr val="black"/>
              </a:solidFill>
              <a:latin typeface="Calibri" panose="020F0502020204030204"/>
            </a:endParaRPr>
          </a:p>
        </p:txBody>
      </p:sp>
    </p:spTree>
    <p:extLst>
      <p:ext uri="{BB962C8B-B14F-4D97-AF65-F5344CB8AC3E}">
        <p14:creationId xmlns:p14="http://schemas.microsoft.com/office/powerpoint/2010/main" val="2270376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4" name="Rectangle 3"/>
          <p:cNvSpPr/>
          <p:nvPr/>
        </p:nvSpPr>
        <p:spPr>
          <a:xfrm>
            <a:off x="398990" y="5334000"/>
            <a:ext cx="8382000" cy="1015663"/>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Remittances are due 45 days after the end of the month in which they are collected.  This is not always the 15</a:t>
            </a:r>
            <a:r>
              <a:rPr lang="en-US" sz="2000" baseline="30000" dirty="0">
                <a:latin typeface="Calibri" panose="020F0502020204030204" pitchFamily="34" charset="0"/>
                <a:cs typeface="Calibri" panose="020F0502020204030204" pitchFamily="34" charset="0"/>
              </a:rPr>
              <a:t>th</a:t>
            </a:r>
            <a:r>
              <a:rPr lang="en-US" sz="2000" dirty="0">
                <a:latin typeface="Calibri" panose="020F0502020204030204" pitchFamily="34" charset="0"/>
                <a:cs typeface="Calibri" panose="020F0502020204030204" pitchFamily="34" charset="0"/>
              </a:rPr>
              <a:t> of the month (i.e., remittances for April collections are due by June 14</a:t>
            </a:r>
            <a:r>
              <a:rPr lang="en-US" sz="2000" baseline="30000" dirty="0">
                <a:latin typeface="Calibri" panose="020F0502020204030204" pitchFamily="34" charset="0"/>
                <a:cs typeface="Calibri" panose="020F0502020204030204" pitchFamily="34" charset="0"/>
              </a:rPr>
              <a:t>th</a:t>
            </a:r>
            <a:r>
              <a:rPr lang="en-US" sz="2000" dirty="0">
                <a:latin typeface="Calibri" panose="020F0502020204030204" pitchFamily="34" charset="0"/>
                <a:cs typeface="Calibri" panose="020F0502020204030204" pitchFamily="34" charset="0"/>
              </a:rPr>
              <a:t>)</a:t>
            </a:r>
          </a:p>
        </p:txBody>
      </p:sp>
      <p:pic>
        <p:nvPicPr>
          <p:cNvPr id="3" name="Picture 2" descr="Delinquent Date Schedule Sample&#10;This is page 1 of the schedule where you can see the:&#10;• Collection Months&#10;• Due Dates and &#10;• Postmark Deadlines.&#10;Remittances are due 45 days after the end of the month in which they are collected. This is not always the 15th of the month.  That is, remittances for April collections are due by June 14th.&#10;&#10;" title="Slide 5">
            <a:extLst>
              <a:ext uri="{FF2B5EF4-FFF2-40B4-BE49-F238E27FC236}">
                <a16:creationId xmlns:a16="http://schemas.microsoft.com/office/drawing/2014/main" id="{C5985063-F4BA-BA2C-B5A3-3FC46502888D}"/>
              </a:ext>
            </a:extLst>
          </p:cNvPr>
          <p:cNvPicPr>
            <a:picLocks noChangeAspect="1"/>
          </p:cNvPicPr>
          <p:nvPr/>
        </p:nvPicPr>
        <p:blipFill>
          <a:blip r:embed="rId3"/>
          <a:stretch>
            <a:fillRect/>
          </a:stretch>
        </p:blipFill>
        <p:spPr>
          <a:xfrm>
            <a:off x="1614487" y="1600200"/>
            <a:ext cx="5624513" cy="3784266"/>
          </a:xfrm>
          <a:prstGeom prst="rect">
            <a:avLst/>
          </a:prstGeom>
        </p:spPr>
      </p:pic>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2</a:t>
            </a:r>
            <a:endParaRPr lang="en-US" dirty="0">
              <a:solidFill>
                <a:schemeClr val="bg1"/>
              </a:solidFill>
            </a:endParaRPr>
          </a:p>
        </p:txBody>
      </p:sp>
    </p:spTree>
    <p:extLst>
      <p:ext uri="{BB962C8B-B14F-4D97-AF65-F5344CB8AC3E}">
        <p14:creationId xmlns:p14="http://schemas.microsoft.com/office/powerpoint/2010/main" val="2891372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3" name="Picture 2" descr="TC-31 TIPS&#10;Use a separate RA Number for each page of your form, and do not repeat the numbers.  &#10;Month Name and Number - They should always be two digits and match each other. &#10;Add zero before the digit if the month is only one digit.&#10;Do not put dollar signs next to the amounts.&#10;On the screen is a sample of TC-31 CO 590509 showing April 2022 collection month with a month code of “04”, amounts with no dollar signs, and a second TC-31 with a different number CO 590510.&#10;" title="Slide 6">
            <a:extLst>
              <a:ext uri="{FF2B5EF4-FFF2-40B4-BE49-F238E27FC236}">
                <a16:creationId xmlns:a16="http://schemas.microsoft.com/office/drawing/2014/main" id="{6AD17747-2DEF-8A4C-9B61-21FB7B0D49E6}"/>
              </a:ext>
            </a:extLst>
          </p:cNvPr>
          <p:cNvPicPr>
            <a:picLocks noChangeAspect="1"/>
          </p:cNvPicPr>
          <p:nvPr/>
        </p:nvPicPr>
        <p:blipFill>
          <a:blip r:embed="rId3"/>
          <a:stretch>
            <a:fillRect/>
          </a:stretch>
        </p:blipFill>
        <p:spPr>
          <a:xfrm>
            <a:off x="246332" y="3742629"/>
            <a:ext cx="8730846" cy="2590800"/>
          </a:xfrm>
          <a:prstGeom prst="rect">
            <a:avLst/>
          </a:prstGeom>
        </p:spPr>
      </p:pic>
      <p:sp>
        <p:nvSpPr>
          <p:cNvPr id="6" name="TextBox 5"/>
          <p:cNvSpPr txBox="1"/>
          <p:nvPr/>
        </p:nvSpPr>
        <p:spPr>
          <a:xfrm>
            <a:off x="502131" y="1737066"/>
            <a:ext cx="8487073" cy="2119042"/>
          </a:xfrm>
          <a:prstGeom prst="rect">
            <a:avLst/>
          </a:prstGeom>
          <a:noFill/>
        </p:spPr>
        <p:txBody>
          <a:bodyPr wrap="square" rtlCol="0">
            <a:spAutoFit/>
          </a:bodyPr>
          <a:lstStyle/>
          <a:p>
            <a:pPr lvl="0" algn="just" fontAlgn="auto">
              <a:lnSpc>
                <a:spcPct val="90000"/>
              </a:lnSpc>
              <a:spcBef>
                <a:spcPts val="1200"/>
              </a:spcBef>
              <a:spcAft>
                <a:spcPts val="0"/>
              </a:spcAft>
            </a:pPr>
            <a:r>
              <a:rPr lang="en-US" sz="2400" b="1" dirty="0">
                <a:solidFill>
                  <a:prstClr val="black"/>
                </a:solidFill>
                <a:latin typeface="Calibri" panose="020F0502020204030204"/>
              </a:rPr>
              <a:t>Tips to remember when completing your TC-31 forms:</a:t>
            </a:r>
          </a:p>
          <a:p>
            <a:pPr lvl="0" algn="just" fontAlgn="auto">
              <a:lnSpc>
                <a:spcPct val="90000"/>
              </a:lnSpc>
              <a:spcBef>
                <a:spcPts val="0"/>
              </a:spcBef>
              <a:spcAft>
                <a:spcPts val="0"/>
              </a:spcAft>
            </a:pPr>
            <a:endParaRPr lang="en-US" sz="500" b="1" dirty="0">
              <a:solidFill>
                <a:prstClr val="black"/>
              </a:solidFill>
              <a:latin typeface="Calibri" panose="020F0502020204030204"/>
            </a:endParaRPr>
          </a:p>
          <a:p>
            <a:pPr marL="457200" indent="-457200" fontAlgn="auto">
              <a:lnSpc>
                <a:spcPct val="90000"/>
              </a:lnSpc>
              <a:spcBef>
                <a:spcPts val="0"/>
              </a:spcBef>
              <a:spcAft>
                <a:spcPts val="0"/>
              </a:spcAft>
              <a:buFont typeface="Arial" panose="020B0604020202020204" pitchFamily="34" charset="0"/>
              <a:buChar char="•"/>
            </a:pPr>
            <a:r>
              <a:rPr lang="en-US" sz="2000" dirty="0">
                <a:solidFill>
                  <a:prstClr val="black"/>
                </a:solidFill>
                <a:latin typeface="Calibri" panose="020F0502020204030204"/>
              </a:rPr>
              <a:t>Use a separate Remittance Advice Number for each page of your form, and do not repeat numbers.</a:t>
            </a:r>
          </a:p>
          <a:p>
            <a:pPr marL="457200" indent="-457200" fontAlgn="auto">
              <a:lnSpc>
                <a:spcPct val="90000"/>
              </a:lnSpc>
              <a:spcBef>
                <a:spcPts val="0"/>
              </a:spcBef>
              <a:spcAft>
                <a:spcPts val="0"/>
              </a:spcAft>
              <a:buFont typeface="Arial" panose="020B0604020202020204" pitchFamily="34" charset="0"/>
              <a:buChar char="•"/>
            </a:pPr>
            <a:r>
              <a:rPr lang="en-US" sz="2000" dirty="0">
                <a:solidFill>
                  <a:prstClr val="black"/>
                </a:solidFill>
                <a:latin typeface="Calibri" panose="020F0502020204030204"/>
              </a:rPr>
              <a:t>Month Name and Number (two digits) should match.</a:t>
            </a:r>
          </a:p>
          <a:p>
            <a:pPr marL="457200" lvl="0" indent="-457200" fontAlgn="auto">
              <a:lnSpc>
                <a:spcPct val="90000"/>
              </a:lnSpc>
              <a:spcBef>
                <a:spcPts val="0"/>
              </a:spcBef>
              <a:spcAft>
                <a:spcPts val="0"/>
              </a:spcAft>
              <a:buFont typeface="Arial" panose="020B0604020202020204" pitchFamily="34" charset="0"/>
              <a:buChar char="•"/>
            </a:pPr>
            <a:r>
              <a:rPr lang="en-US" sz="2000" dirty="0">
                <a:solidFill>
                  <a:prstClr val="black"/>
                </a:solidFill>
                <a:latin typeface="Calibri" panose="020F0502020204030204"/>
              </a:rPr>
              <a:t>Do not put dollar signs ($) next to the amounts</a:t>
            </a:r>
            <a:r>
              <a:rPr lang="en-US" sz="2500" dirty="0">
                <a:solidFill>
                  <a:prstClr val="black"/>
                </a:solidFill>
                <a:latin typeface="Calibri" panose="020F0502020204030204"/>
              </a:rPr>
              <a:t>.</a:t>
            </a:r>
          </a:p>
          <a:p>
            <a:pPr lvl="1" fontAlgn="auto">
              <a:lnSpc>
                <a:spcPct val="90000"/>
              </a:lnSpc>
              <a:spcBef>
                <a:spcPct val="20000"/>
              </a:spcBef>
              <a:spcAft>
                <a:spcPts val="0"/>
              </a:spcAft>
            </a:pPr>
            <a:r>
              <a:rPr lang="en-US" sz="2400" b="1" dirty="0">
                <a:solidFill>
                  <a:prstClr val="black"/>
                </a:solidFill>
                <a:latin typeface="Calibri" panose="020F0502020204030204"/>
              </a:rPr>
              <a:t>		</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3</a:t>
            </a:r>
            <a:endParaRPr lang="en-US" dirty="0">
              <a:solidFill>
                <a:schemeClr val="bg1"/>
              </a:solidFill>
            </a:endParaRPr>
          </a:p>
        </p:txBody>
      </p:sp>
    </p:spTree>
    <p:extLst>
      <p:ext uri="{BB962C8B-B14F-4D97-AF65-F5344CB8AC3E}">
        <p14:creationId xmlns:p14="http://schemas.microsoft.com/office/powerpoint/2010/main" val="4250331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4</a:t>
            </a:r>
            <a:endParaRPr lang="en-US" dirty="0">
              <a:solidFill>
                <a:schemeClr val="bg1"/>
              </a:solidFill>
            </a:endParaRPr>
          </a:p>
        </p:txBody>
      </p:sp>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2" name="Picture 1" descr="TC-31 TIPS&#10;Monthly TC-31 forms should be dated for the month of collection,  not the date of Remittance.&#10;The screen shows a sample of TC-31 CO 590509 showing collection “Collections for the Month” field of April 2022 and Fiscal Year column showing 2021.&#10;April 2022 collections were remitted in June 2022. You will enter April 2022, not June 2022.&#10;&#10;TC-31 TIPS&#10;Monthly TC-31 forms should be dated for the month of collection,  not the date of Remittance.&#10;The screen shows a sample of TC-31 CO 590509 showing collection “Collections for the Month” field of April 2022 and Fiscal Year column showing 2021.&#10;April 2022 collections were remitted in June 2022. You will enter April 2022, not June 2022.&#10;Please remember to use the correct fiscal year when entering the form.  TC-31s are based on the fiscal year (July 1–June 30); “2021” is the correct entry for FY 2021-22 collections.&#10;" title="Slide 7"/>
          <p:cNvPicPr>
            <a:picLocks noChangeAspect="1"/>
          </p:cNvPicPr>
          <p:nvPr/>
        </p:nvPicPr>
        <p:blipFill rotWithShape="1">
          <a:blip r:embed="rId3"/>
          <a:srcRect l="3735" t="26718" r="49792" b="44275"/>
          <a:stretch/>
        </p:blipFill>
        <p:spPr>
          <a:xfrm>
            <a:off x="322790" y="2362200"/>
            <a:ext cx="8534400" cy="2895600"/>
          </a:xfrm>
          <a:prstGeom prst="rect">
            <a:avLst/>
          </a:prstGeom>
        </p:spPr>
      </p:pic>
      <p:sp>
        <p:nvSpPr>
          <p:cNvPr id="6" name="TextBox 5"/>
          <p:cNvSpPr txBox="1"/>
          <p:nvPr/>
        </p:nvSpPr>
        <p:spPr>
          <a:xfrm>
            <a:off x="322791" y="1600200"/>
            <a:ext cx="8654388" cy="4536627"/>
          </a:xfrm>
          <a:prstGeom prst="rect">
            <a:avLst/>
          </a:prstGeom>
          <a:noFill/>
        </p:spPr>
        <p:txBody>
          <a:bodyPr wrap="square" rtlCol="0">
            <a:spAutoFit/>
          </a:bodyPr>
          <a:lstStyle/>
          <a:p>
            <a:pPr fontAlgn="auto">
              <a:lnSpc>
                <a:spcPct val="90000"/>
              </a:lnSpc>
              <a:spcBef>
                <a:spcPts val="600"/>
              </a:spcBef>
              <a:spcAft>
                <a:spcPts val="600"/>
              </a:spcAft>
            </a:pPr>
            <a:r>
              <a:rPr lang="en-US" sz="2400" dirty="0">
                <a:latin typeface="Calibri" panose="020F0502020204030204" pitchFamily="34" charset="0"/>
                <a:cs typeface="Calibri" panose="020F0502020204030204" pitchFamily="34" charset="0"/>
              </a:rPr>
              <a:t>Monthly TC-31 forms should be dated for the month of collection, not the date of remittance.  </a:t>
            </a: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6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400" dirty="0">
              <a:solidFill>
                <a:prstClr val="black"/>
              </a:solidFill>
              <a:latin typeface="Calibri" panose="020F0502020204030204"/>
            </a:endParaRPr>
          </a:p>
          <a:p>
            <a:pPr lvl="0" algn="just" fontAlgn="auto">
              <a:lnSpc>
                <a:spcPct val="90000"/>
              </a:lnSpc>
              <a:spcBef>
                <a:spcPts val="600"/>
              </a:spcBef>
              <a:spcAft>
                <a:spcPts val="600"/>
              </a:spcAft>
            </a:pPr>
            <a:endParaRPr lang="en-US" dirty="0">
              <a:solidFill>
                <a:prstClr val="black"/>
              </a:solidFill>
              <a:latin typeface="Calibri" panose="020F0502020204030204"/>
            </a:endParaRPr>
          </a:p>
          <a:p>
            <a:pPr lvl="0" fontAlgn="auto">
              <a:lnSpc>
                <a:spcPct val="90000"/>
              </a:lnSpc>
              <a:spcBef>
                <a:spcPts val="600"/>
              </a:spcBef>
              <a:spcAft>
                <a:spcPts val="600"/>
              </a:spcAft>
            </a:pPr>
            <a:endParaRPr lang="en-US" sz="1200" dirty="0">
              <a:solidFill>
                <a:prstClr val="black"/>
              </a:solidFill>
              <a:latin typeface="Calibri" panose="020F0502020204030204"/>
            </a:endParaRPr>
          </a:p>
          <a:p>
            <a:pPr lvl="0" fontAlgn="auto">
              <a:lnSpc>
                <a:spcPct val="90000"/>
              </a:lnSpc>
              <a:spcBef>
                <a:spcPts val="600"/>
              </a:spcBef>
              <a:spcAft>
                <a:spcPts val="600"/>
              </a:spcAft>
            </a:pPr>
            <a:r>
              <a:rPr lang="en-US" sz="2400" dirty="0">
                <a:solidFill>
                  <a:prstClr val="black"/>
                </a:solidFill>
                <a:latin typeface="Calibri" panose="020F0502020204030204"/>
              </a:rPr>
              <a:t>TC-31s are based on the fiscal year (July 1–June 30); “2021” is the correct entry for FY 2021-22 collections.</a:t>
            </a:r>
          </a:p>
        </p:txBody>
      </p:sp>
    </p:spTree>
    <p:extLst>
      <p:ext uri="{BB962C8B-B14F-4D97-AF65-F5344CB8AC3E}">
        <p14:creationId xmlns:p14="http://schemas.microsoft.com/office/powerpoint/2010/main" val="387254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4" name="Picture 3" descr="Quarterly Remittance&#10;For quarterly remittances, please use the last month of the quarter as the collection month, not the month of the due date.&#10;&#10;For example, January to March remittance for fund 3066 (Court Facilities Trust Fund) are due 4/1/2022.&#10;&#10;The screen shows a sample of the TC-31 showing the Collections Month of March 2022, not April 2022. Month Code is 03, not 04.&#10;" title="Slide 8">
            <a:extLst>
              <a:ext uri="{FF2B5EF4-FFF2-40B4-BE49-F238E27FC236}">
                <a16:creationId xmlns:a16="http://schemas.microsoft.com/office/drawing/2014/main" id="{175835E0-D1FA-2A6C-3AF2-1895C104927F}"/>
              </a:ext>
            </a:extLst>
          </p:cNvPr>
          <p:cNvPicPr>
            <a:picLocks noChangeAspect="1"/>
          </p:cNvPicPr>
          <p:nvPr/>
        </p:nvPicPr>
        <p:blipFill>
          <a:blip r:embed="rId3"/>
          <a:stretch>
            <a:fillRect/>
          </a:stretch>
        </p:blipFill>
        <p:spPr>
          <a:xfrm>
            <a:off x="266417" y="3329235"/>
            <a:ext cx="8542805" cy="2628555"/>
          </a:xfrm>
          <a:prstGeom prst="rect">
            <a:avLst/>
          </a:prstGeom>
        </p:spPr>
      </p:pic>
      <p:sp>
        <p:nvSpPr>
          <p:cNvPr id="6" name="TextBox 5"/>
          <p:cNvSpPr txBox="1"/>
          <p:nvPr/>
        </p:nvSpPr>
        <p:spPr>
          <a:xfrm>
            <a:off x="490105" y="1542662"/>
            <a:ext cx="8487073" cy="4433521"/>
          </a:xfrm>
          <a:prstGeom prst="rect">
            <a:avLst/>
          </a:prstGeom>
          <a:noFill/>
        </p:spPr>
        <p:txBody>
          <a:bodyPr wrap="square" rtlCol="0">
            <a:spAutoFit/>
          </a:bodyPr>
          <a:lstStyle/>
          <a:p>
            <a:pPr lvl="0" algn="just" fontAlgn="auto">
              <a:lnSpc>
                <a:spcPct val="90000"/>
              </a:lnSpc>
              <a:spcBef>
                <a:spcPts val="0"/>
              </a:spcBef>
              <a:spcAft>
                <a:spcPts val="0"/>
              </a:spcAft>
            </a:pPr>
            <a:endParaRPr lang="en-US" sz="300" b="1" dirty="0">
              <a:solidFill>
                <a:prstClr val="black"/>
              </a:solidFill>
              <a:latin typeface="Calibri" panose="020F0502020204030204"/>
            </a:endParaRPr>
          </a:p>
          <a:p>
            <a:pPr fontAlgn="auto">
              <a:lnSpc>
                <a:spcPct val="90000"/>
              </a:lnSpc>
              <a:spcBef>
                <a:spcPts val="600"/>
              </a:spcBef>
              <a:spcAft>
                <a:spcPts val="600"/>
              </a:spcAft>
            </a:pPr>
            <a:r>
              <a:rPr lang="en-US" sz="2800" dirty="0">
                <a:latin typeface="Calibri" panose="020F0502020204030204" pitchFamily="34" charset="0"/>
                <a:cs typeface="Calibri" panose="020F0502020204030204" pitchFamily="34" charset="0"/>
              </a:rPr>
              <a:t>Quarterly remittance - Use the last month of the quarter, not the month of the due date.  </a:t>
            </a:r>
          </a:p>
          <a:p>
            <a:pPr lvl="0" algn="just" fontAlgn="auto">
              <a:lnSpc>
                <a:spcPct val="90000"/>
              </a:lnSpc>
              <a:spcBef>
                <a:spcPts val="0"/>
              </a:spcBef>
              <a:spcAft>
                <a:spcPts val="600"/>
              </a:spcAft>
            </a:pPr>
            <a:r>
              <a:rPr lang="en-US" sz="2800" dirty="0">
                <a:solidFill>
                  <a:prstClr val="black"/>
                </a:solidFill>
                <a:latin typeface="Calibri" panose="020F0502020204030204"/>
              </a:rPr>
              <a:t>Ex. January – March 2022 remittances due 4/1/2022.</a:t>
            </a: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6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400" dirty="0">
              <a:solidFill>
                <a:prstClr val="black"/>
              </a:solidFill>
              <a:latin typeface="Calibri" panose="020F0502020204030204"/>
            </a:endParaRPr>
          </a:p>
          <a:p>
            <a:pPr lvl="0" algn="just" fontAlgn="auto">
              <a:lnSpc>
                <a:spcPct val="90000"/>
              </a:lnSpc>
              <a:spcBef>
                <a:spcPts val="600"/>
              </a:spcBef>
              <a:spcAft>
                <a:spcPts val="600"/>
              </a:spcAft>
            </a:pPr>
            <a:endParaRPr lang="en-US" dirty="0">
              <a:solidFill>
                <a:prstClr val="black"/>
              </a:solidFill>
              <a:latin typeface="Calibri" panose="020F0502020204030204"/>
            </a:endParaRPr>
          </a:p>
          <a:p>
            <a:pPr lvl="0" fontAlgn="auto">
              <a:lnSpc>
                <a:spcPct val="90000"/>
              </a:lnSpc>
              <a:spcBef>
                <a:spcPts val="600"/>
              </a:spcBef>
              <a:spcAft>
                <a:spcPts val="600"/>
              </a:spcAft>
            </a:pPr>
            <a:endParaRPr lang="en-US" sz="1200" dirty="0">
              <a:solidFill>
                <a:prstClr val="black"/>
              </a:solidFill>
              <a:latin typeface="Calibri" panose="020F0502020204030204"/>
            </a:endParaRP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5</a:t>
            </a:r>
            <a:endParaRPr lang="en-US" dirty="0">
              <a:solidFill>
                <a:schemeClr val="bg1"/>
              </a:solidFill>
            </a:endParaRPr>
          </a:p>
        </p:txBody>
      </p:sp>
    </p:spTree>
    <p:extLst>
      <p:ext uri="{BB962C8B-B14F-4D97-AF65-F5344CB8AC3E}">
        <p14:creationId xmlns:p14="http://schemas.microsoft.com/office/powerpoint/2010/main" val="120796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Dectorative Figure" title="Dectorative Figure">
            <a:extLst>
              <a:ext uri="{C183D7F6-B498-43B3-948B-1728B52AA6E4}">
                <adec:decorative xmlns:adec="http://schemas.microsoft.com/office/drawing/2017/decorative" xmlns="" val="1"/>
              </a:ext>
            </a:extLst>
          </p:cNvPr>
          <p:cNvSpPr/>
          <p:nvPr/>
        </p:nvSpPr>
        <p:spPr bwMode="auto">
          <a:xfrm>
            <a:off x="202803" y="1542662"/>
            <a:ext cx="8774375" cy="4828593"/>
          </a:xfrm>
          <a:prstGeom prst="rect">
            <a:avLst/>
          </a:prstGeom>
          <a:noFill/>
          <a:ln w="28575" cap="rnd" cmpd="sng" algn="ctr">
            <a:solidFill>
              <a:srgbClr val="00149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pic>
        <p:nvPicPr>
          <p:cNvPr id="2" name="Picture 1" descr="AUDIT FINDINGS&#10;If you are remitting for an audit finding, please use a separate form. Enter “99” as the month code at the top, enter “Audit” in the Month field, and the Fiscal Year range in the Year field. A sample of the TC-31 is shown on the screen.&#10;Enter the prior fiscal year for non-current remittances, such as audit-related payments.&#10;In the “Code Section &amp; Description” column, enter the “Audit Finding number” based on the Summary of Audit Finding.&#10;There is a sample of the Audit Summary in the next slide.&#10;" title="Slide 9"/>
          <p:cNvPicPr>
            <a:picLocks noChangeAspect="1"/>
          </p:cNvPicPr>
          <p:nvPr/>
        </p:nvPicPr>
        <p:blipFill rotWithShape="1">
          <a:blip r:embed="rId3"/>
          <a:srcRect l="4585" t="38043" r="30786" b="21739"/>
          <a:stretch/>
        </p:blipFill>
        <p:spPr>
          <a:xfrm>
            <a:off x="518975" y="2602498"/>
            <a:ext cx="8314551" cy="2502902"/>
          </a:xfrm>
          <a:prstGeom prst="rect">
            <a:avLst/>
          </a:prstGeom>
        </p:spPr>
      </p:pic>
      <p:sp>
        <p:nvSpPr>
          <p:cNvPr id="6" name="TextBox 5"/>
          <p:cNvSpPr txBox="1"/>
          <p:nvPr/>
        </p:nvSpPr>
        <p:spPr>
          <a:xfrm>
            <a:off x="310475" y="1600199"/>
            <a:ext cx="8523052" cy="4775153"/>
          </a:xfrm>
          <a:prstGeom prst="rect">
            <a:avLst/>
          </a:prstGeom>
          <a:noFill/>
        </p:spPr>
        <p:txBody>
          <a:bodyPr wrap="square" rtlCol="0">
            <a:spAutoFit/>
          </a:bodyPr>
          <a:lstStyle/>
          <a:p>
            <a:pPr fontAlgn="auto">
              <a:lnSpc>
                <a:spcPct val="90000"/>
              </a:lnSpc>
              <a:spcBef>
                <a:spcPts val="600"/>
              </a:spcBef>
              <a:spcAft>
                <a:spcPts val="600"/>
              </a:spcAft>
            </a:pPr>
            <a:r>
              <a:rPr lang="en-US" sz="2400" dirty="0">
                <a:latin typeface="Calibri" panose="020F0502020204030204" pitchFamily="34" charset="0"/>
                <a:cs typeface="Calibri" panose="020F0502020204030204" pitchFamily="34" charset="0"/>
              </a:rPr>
              <a:t>If you are remitting due to an audit finding, please use a separate form. Enter “99” as the month code at the top, enter “Audit” in the Month field, and FY range in the Year.</a:t>
            </a: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1600" dirty="0">
              <a:solidFill>
                <a:prstClr val="black"/>
              </a:solidFill>
              <a:latin typeface="Calibri" panose="020F0502020204030204"/>
            </a:endParaRPr>
          </a:p>
          <a:p>
            <a:pPr lvl="0" algn="just" fontAlgn="auto">
              <a:lnSpc>
                <a:spcPct val="90000"/>
              </a:lnSpc>
              <a:spcBef>
                <a:spcPts val="600"/>
              </a:spcBef>
              <a:spcAft>
                <a:spcPts val="600"/>
              </a:spcAft>
            </a:pPr>
            <a:endParaRPr lang="en-US" sz="2400" dirty="0">
              <a:solidFill>
                <a:prstClr val="black"/>
              </a:solidFill>
              <a:latin typeface="Calibri" panose="020F0502020204030204"/>
            </a:endParaRPr>
          </a:p>
          <a:p>
            <a:pPr lvl="0" algn="just" fontAlgn="auto">
              <a:lnSpc>
                <a:spcPct val="90000"/>
              </a:lnSpc>
              <a:spcBef>
                <a:spcPts val="600"/>
              </a:spcBef>
              <a:spcAft>
                <a:spcPts val="600"/>
              </a:spcAft>
            </a:pPr>
            <a:endParaRPr lang="en-US" sz="700" dirty="0">
              <a:solidFill>
                <a:prstClr val="black"/>
              </a:solidFill>
              <a:latin typeface="Calibri" panose="020F0502020204030204"/>
            </a:endParaRPr>
          </a:p>
          <a:p>
            <a:pPr lvl="0" algn="just" fontAlgn="auto">
              <a:lnSpc>
                <a:spcPct val="90000"/>
              </a:lnSpc>
              <a:spcBef>
                <a:spcPts val="600"/>
              </a:spcBef>
              <a:spcAft>
                <a:spcPts val="600"/>
              </a:spcAft>
            </a:pPr>
            <a:endParaRPr lang="en-US" sz="1000" dirty="0">
              <a:solidFill>
                <a:prstClr val="black"/>
              </a:solidFill>
              <a:latin typeface="Calibri" panose="020F0502020204030204"/>
            </a:endParaRPr>
          </a:p>
          <a:p>
            <a:pPr lvl="0" fontAlgn="auto">
              <a:lnSpc>
                <a:spcPct val="90000"/>
              </a:lnSpc>
              <a:spcBef>
                <a:spcPts val="600"/>
              </a:spcBef>
              <a:spcAft>
                <a:spcPts val="300"/>
              </a:spcAft>
            </a:pPr>
            <a:r>
              <a:rPr lang="en-US" sz="2400" dirty="0">
                <a:solidFill>
                  <a:prstClr val="black"/>
                </a:solidFill>
                <a:latin typeface="Calibri" panose="020F0502020204030204"/>
              </a:rPr>
              <a:t>Enter the </a:t>
            </a:r>
            <a:r>
              <a:rPr lang="en-US" sz="2400" u="sng" dirty="0">
                <a:solidFill>
                  <a:prstClr val="black"/>
                </a:solidFill>
                <a:latin typeface="Calibri" panose="020F0502020204030204"/>
              </a:rPr>
              <a:t>prior</a:t>
            </a:r>
            <a:r>
              <a:rPr lang="en-US" sz="2400" dirty="0">
                <a:solidFill>
                  <a:prstClr val="black"/>
                </a:solidFill>
                <a:latin typeface="Calibri" panose="020F0502020204030204"/>
              </a:rPr>
              <a:t> fiscal year for non-current remittances, such as audit-related payments.</a:t>
            </a:r>
          </a:p>
          <a:p>
            <a:pPr lvl="0" fontAlgn="auto">
              <a:lnSpc>
                <a:spcPct val="90000"/>
              </a:lnSpc>
              <a:spcBef>
                <a:spcPts val="600"/>
              </a:spcBef>
              <a:spcAft>
                <a:spcPts val="600"/>
              </a:spcAft>
            </a:pPr>
            <a:r>
              <a:rPr lang="en-US" sz="2400" dirty="0">
                <a:solidFill>
                  <a:prstClr val="black"/>
                </a:solidFill>
                <a:latin typeface="Calibri" panose="020F0502020204030204"/>
              </a:rPr>
              <a:t>Enter the “Audit Finding number” based on the Audit Summary.</a:t>
            </a:r>
          </a:p>
        </p:txBody>
      </p:sp>
      <p:sp>
        <p:nvSpPr>
          <p:cNvPr id="2052" name="Rectangle 5"/>
          <p:cNvSpPr>
            <a:spLocks noGrp="1" noChangeArrowheads="1"/>
          </p:cNvSpPr>
          <p:nvPr>
            <p:ph type="title"/>
          </p:nvPr>
        </p:nvSpPr>
        <p:spPr>
          <a:xfrm>
            <a:off x="202803" y="189725"/>
            <a:ext cx="8774375" cy="1142999"/>
          </a:xfrm>
          <a:solidFill>
            <a:srgbClr val="00149D"/>
          </a:solidFill>
          <a:ln>
            <a:solidFill>
              <a:srgbClr val="00149D"/>
            </a:solidFill>
          </a:ln>
        </p:spPr>
        <p:txBody>
          <a:bodyPr/>
          <a:lstStyle/>
          <a:p>
            <a:pPr eaLnBrk="1" hangingPunct="1"/>
            <a:r>
              <a:rPr lang="en-US" sz="4600" dirty="0">
                <a:solidFill>
                  <a:schemeClr val="bg1"/>
                </a:solidFill>
              </a:rPr>
              <a:t>TC-31 Tips 6</a:t>
            </a:r>
            <a:endParaRPr lang="en-US" dirty="0">
              <a:solidFill>
                <a:schemeClr val="bg1"/>
              </a:solidFill>
            </a:endParaRPr>
          </a:p>
        </p:txBody>
      </p:sp>
    </p:spTree>
    <p:extLst>
      <p:ext uri="{BB962C8B-B14F-4D97-AF65-F5344CB8AC3E}">
        <p14:creationId xmlns:p14="http://schemas.microsoft.com/office/powerpoint/2010/main" val="9826564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werPoint TEMPLATE 4.17.17" id="{BA0A732D-928B-4496-97DC-478755AEA98D}" vid="{E3A6360F-8C60-4FAC-8DC5-6A11767CE65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LGPSD PowerPoint TEMPLATE 4.17.17</Template>
  <TotalTime>4571</TotalTime>
  <Words>676</Words>
  <Application>Microsoft Office PowerPoint</Application>
  <PresentationFormat>On-screen Show (4:3)</PresentationFormat>
  <Paragraphs>136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Default Design</vt:lpstr>
      <vt:lpstr>TC-31 Submission Workflow</vt:lpstr>
      <vt:lpstr>TC-31 Submission Forms</vt:lpstr>
      <vt:lpstr>TC-31 Submission Website</vt:lpstr>
      <vt:lpstr>TC-31 Tips 1</vt:lpstr>
      <vt:lpstr>TC-31 Tips 2</vt:lpstr>
      <vt:lpstr>TC-31 Tips 3</vt:lpstr>
      <vt:lpstr>TC-31 Tips 4</vt:lpstr>
      <vt:lpstr>TC-31 Tips 5</vt:lpstr>
      <vt:lpstr>TC-31 Tips 6</vt:lpstr>
      <vt:lpstr>TC-31 Tips 7</vt:lpstr>
      <vt:lpstr>TC-31 Tips 8</vt:lpstr>
      <vt:lpstr>TC-31 Tips 9</vt:lpstr>
      <vt:lpstr>TC-31 Tips 10</vt:lpstr>
      <vt:lpstr>TC-31 Tips 11</vt:lpstr>
      <vt:lpstr>TC-31 Tips 12</vt:lpstr>
      <vt:lpstr>TC-31 Submission Information</vt:lpstr>
      <vt:lpstr>TC-31 Contacts</vt:lpstr>
    </vt:vector>
  </TitlesOfParts>
  <Company>State Controller's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 Court Revenue Distribution Training</dc:title>
  <dc:creator>Hughes, Gene</dc:creator>
  <cp:lastModifiedBy>Hughes, Gene</cp:lastModifiedBy>
  <cp:revision>456</cp:revision>
  <cp:lastPrinted>2021-03-04T00:49:18Z</cp:lastPrinted>
  <dcterms:created xsi:type="dcterms:W3CDTF">2017-11-07T22:03:02Z</dcterms:created>
  <dcterms:modified xsi:type="dcterms:W3CDTF">2023-08-15T20:43:42Z</dcterms:modified>
</cp:coreProperties>
</file>