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91" r:id="rId2"/>
    <p:sldId id="292" r:id="rId3"/>
    <p:sldId id="293" r:id="rId4"/>
    <p:sldId id="289" r:id="rId5"/>
    <p:sldId id="276" r:id="rId6"/>
    <p:sldId id="258" r:id="rId7"/>
    <p:sldId id="259" r:id="rId8"/>
    <p:sldId id="268" r:id="rId9"/>
    <p:sldId id="290" r:id="rId10"/>
    <p:sldId id="267" r:id="rId11"/>
    <p:sldId id="278" r:id="rId12"/>
    <p:sldId id="279" r:id="rId13"/>
    <p:sldId id="277" r:id="rId14"/>
    <p:sldId id="280" r:id="rId15"/>
    <p:sldId id="270" r:id="rId16"/>
    <p:sldId id="285" r:id="rId17"/>
    <p:sldId id="271" r:id="rId18"/>
    <p:sldId id="260" r:id="rId19"/>
    <p:sldId id="265" r:id="rId20"/>
    <p:sldId id="284" r:id="rId21"/>
    <p:sldId id="266" r:id="rId22"/>
    <p:sldId id="272" r:id="rId23"/>
    <p:sldId id="263" r:id="rId24"/>
    <p:sldId id="281" r:id="rId25"/>
    <p:sldId id="262" r:id="rId26"/>
    <p:sldId id="261" r:id="rId27"/>
    <p:sldId id="282" r:id="rId28"/>
    <p:sldId id="283" r:id="rId29"/>
    <p:sldId id="273" r:id="rId30"/>
    <p:sldId id="275" r:id="rId31"/>
    <p:sldId id="274" r:id="rId32"/>
    <p:sldId id="286" r:id="rId33"/>
    <p:sldId id="287" r:id="rId34"/>
    <p:sldId id="288" r:id="rId3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autoAdjust="0"/>
    <p:restoredTop sz="94717" autoAdjust="0"/>
  </p:normalViewPr>
  <p:slideViewPr>
    <p:cSldViewPr>
      <p:cViewPr>
        <p:scale>
          <a:sx n="60" d="100"/>
          <a:sy n="60" d="100"/>
        </p:scale>
        <p:origin x="-1848" y="-10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466" cy="464503"/>
          </a:xfrm>
          <a:prstGeom prst="rect">
            <a:avLst/>
          </a:prstGeom>
        </p:spPr>
        <p:txBody>
          <a:bodyPr vert="horz" lIns="91212" tIns="45605" rIns="91212" bIns="45605" rtlCol="0"/>
          <a:lstStyle>
            <a:lvl1pPr algn="l">
              <a:defRPr sz="1200"/>
            </a:lvl1pPr>
          </a:lstStyle>
          <a:p>
            <a:endParaRPr lang="en-US" dirty="0"/>
          </a:p>
        </p:txBody>
      </p:sp>
      <p:sp>
        <p:nvSpPr>
          <p:cNvPr id="3" name="Date Placeholder 2"/>
          <p:cNvSpPr>
            <a:spLocks noGrp="1"/>
          </p:cNvSpPr>
          <p:nvPr>
            <p:ph type="dt" idx="1"/>
          </p:nvPr>
        </p:nvSpPr>
        <p:spPr>
          <a:xfrm>
            <a:off x="3955953" y="1"/>
            <a:ext cx="3027466" cy="464503"/>
          </a:xfrm>
          <a:prstGeom prst="rect">
            <a:avLst/>
          </a:prstGeom>
        </p:spPr>
        <p:txBody>
          <a:bodyPr vert="horz" lIns="91212" tIns="45605" rIns="91212" bIns="45605" rtlCol="0"/>
          <a:lstStyle>
            <a:lvl1pPr algn="r">
              <a:defRPr sz="1200"/>
            </a:lvl1pPr>
          </a:lstStyle>
          <a:p>
            <a:fld id="{96D3C348-F2B9-4AB1-BF6C-8F3318B31754}" type="datetimeFigureOut">
              <a:rPr lang="en-US" smtClean="0"/>
              <a:pPr/>
              <a:t>4/12/2013</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12" tIns="45605" rIns="91212" bIns="45605" rtlCol="0" anchor="ctr"/>
          <a:lstStyle/>
          <a:p>
            <a:endParaRPr lang="en-US" dirty="0"/>
          </a:p>
        </p:txBody>
      </p:sp>
      <p:sp>
        <p:nvSpPr>
          <p:cNvPr id="5" name="Notes Placeholder 4"/>
          <p:cNvSpPr>
            <a:spLocks noGrp="1"/>
          </p:cNvSpPr>
          <p:nvPr>
            <p:ph type="body" sz="quarter" idx="3"/>
          </p:nvPr>
        </p:nvSpPr>
        <p:spPr>
          <a:xfrm>
            <a:off x="699133" y="4410392"/>
            <a:ext cx="5586735" cy="4177348"/>
          </a:xfrm>
          <a:prstGeom prst="rect">
            <a:avLst/>
          </a:prstGeom>
        </p:spPr>
        <p:txBody>
          <a:bodyPr vert="horz" lIns="91212" tIns="45605" rIns="91212" bIns="456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17612"/>
            <a:ext cx="3027466" cy="464503"/>
          </a:xfrm>
          <a:prstGeom prst="rect">
            <a:avLst/>
          </a:prstGeom>
        </p:spPr>
        <p:txBody>
          <a:bodyPr vert="horz" lIns="91212" tIns="45605" rIns="91212" bIns="4560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5953" y="8817612"/>
            <a:ext cx="3027466" cy="464503"/>
          </a:xfrm>
          <a:prstGeom prst="rect">
            <a:avLst/>
          </a:prstGeom>
        </p:spPr>
        <p:txBody>
          <a:bodyPr vert="horz" lIns="91212" tIns="45605" rIns="91212" bIns="45605" rtlCol="0" anchor="b"/>
          <a:lstStyle>
            <a:lvl1pPr algn="r">
              <a:defRPr sz="1200"/>
            </a:lvl1pPr>
          </a:lstStyle>
          <a:p>
            <a:fld id="{8B7745B1-99D2-4B76-B48F-4795C3C9D1F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r>
              <a:rPr lang="en-US" dirty="0" smtClean="0"/>
              <a:t>Self-introduction by opening presenter (keep it short, name and</a:t>
            </a:r>
            <a:r>
              <a:rPr lang="en-US" baseline="0" dirty="0" smtClean="0"/>
              <a:t> title only)</a:t>
            </a:r>
            <a:endParaRPr lang="en-US" dirty="0" smtClean="0"/>
          </a:p>
          <a:p>
            <a:endParaRPr lang="en-US" dirty="0" smtClean="0"/>
          </a:p>
          <a:p>
            <a:r>
              <a:rPr lang="en-US" dirty="0" smtClean="0"/>
              <a:t>Introduce AOC</a:t>
            </a:r>
            <a:r>
              <a:rPr lang="en-US" baseline="0" dirty="0" smtClean="0"/>
              <a:t> and/or SCO Executive Sponsors for opening remarks.</a:t>
            </a:r>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a:t>
            </a:r>
            <a:r>
              <a:rPr lang="en-US" baseline="0" dirty="0" smtClean="0"/>
              <a:t> removing this slide as not really necessary since opening remarks speakers can be introduced at first slide.</a:t>
            </a:r>
          </a:p>
          <a:p>
            <a:endParaRPr lang="en-US" baseline="0" dirty="0" smtClean="0"/>
          </a:p>
          <a:p>
            <a:r>
              <a:rPr lang="en-US" baseline="0" dirty="0" smtClean="0"/>
              <a:t>Consider moving housekeeping slide here instead.</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moving</a:t>
            </a:r>
            <a:r>
              <a:rPr lang="en-US" baseline="0" dirty="0" smtClean="0"/>
              <a:t> up faculty slide to after agenda.</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762000" y="2057400"/>
            <a:ext cx="7772400" cy="1143000"/>
          </a:xfrm>
        </p:spPr>
        <p:txBody>
          <a:bodyPr/>
          <a:lstStyle>
            <a:lvl1pPr algn="ctr">
              <a:defRPr sz="6000"/>
            </a:lvl1pPr>
          </a:lstStyle>
          <a:p>
            <a:r>
              <a:rPr lang="en-US" smtClean="0"/>
              <a:t>Click to edit Master title style</a:t>
            </a:r>
            <a:endParaRPr lang="en-US"/>
          </a:p>
        </p:txBody>
      </p:sp>
      <p:sp>
        <p:nvSpPr>
          <p:cNvPr id="65549" name="Rectangle 13"/>
          <p:cNvSpPr>
            <a:spLocks noGrp="1" noChangeArrowheads="1"/>
          </p:cNvSpPr>
          <p:nvPr>
            <p:ph type="subTitle" idx="1"/>
          </p:nvPr>
        </p:nvSpPr>
        <p:spPr>
          <a:xfrm>
            <a:off x="914400" y="3733800"/>
            <a:ext cx="7543800" cy="762000"/>
          </a:xfrm>
        </p:spPr>
        <p:txBody>
          <a:bodyPr/>
          <a:lstStyle>
            <a:lvl1pPr marL="0" indent="0" algn="ctr">
              <a:buFontTx/>
              <a:buNone/>
              <a:defRPr/>
            </a:lvl1pPr>
          </a:lstStyle>
          <a:p>
            <a:r>
              <a:rPr lang="en-US" smtClean="0"/>
              <a:t>Click to edit Master subtitle style</a:t>
            </a:r>
            <a:endParaRPr lang="en-US"/>
          </a:p>
        </p:txBody>
      </p:sp>
      <p:sp>
        <p:nvSpPr>
          <p:cNvPr id="655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fld id="{4AC48EBC-C85A-4415-997A-887CBEAA4E86}" type="datetime4">
              <a:rPr lang="en-US" smtClean="0"/>
              <a:pPr/>
              <a:t>April 12, 2013</a:t>
            </a:fld>
            <a:endParaRPr lang="en-US" dirty="0"/>
          </a:p>
        </p:txBody>
      </p:sp>
      <p:sp>
        <p:nvSpPr>
          <p:cNvPr id="655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r>
              <a:rPr lang="en-US" dirty="0" smtClean="0"/>
              <a:t>Revenue Distribution Training</a:t>
            </a:r>
            <a:endParaRPr lang="en-US" dirty="0"/>
          </a:p>
        </p:txBody>
      </p:sp>
      <p:sp>
        <p:nvSpPr>
          <p:cNvPr id="655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4931917F-894A-4794-B261-FD8582ACDFE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E11A83-CE66-449D-B9AD-B46196D89CCC}" type="datetime4">
              <a:rPr lang="en-US" smtClean="0"/>
              <a:pPr/>
              <a:t>April 12, 2013</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6" name="Slide Number Placeholder 5"/>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133600" cy="6056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248400" cy="605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BD3692E-99E5-461C-A39F-1DF4D838127E}" type="datetime4">
              <a:rPr lang="en-US" smtClean="0"/>
              <a:pPr/>
              <a:t>April 12, 2013</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6" name="Slide Number Placeholder 5"/>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7E10D88-4BE4-496A-8AFD-4204AC3E727A}" type="datetime4">
              <a:rPr lang="en-US" smtClean="0"/>
              <a:pPr/>
              <a:t>April 12, 2013</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6" name="Slide Number Placeholder 5"/>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64AD86D-B6EE-4892-A9E1-DC473D638002}" type="datetime4">
              <a:rPr lang="en-US" smtClean="0"/>
              <a:pPr/>
              <a:t>April 12, 2013</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6" name="Slide Number Placeholder 5"/>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3752850" cy="422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00650" y="1905000"/>
            <a:ext cx="3754438" cy="422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8A67984-D651-4A00-AFC9-A91E7C0462EE}" type="datetime4">
              <a:rPr lang="en-US" smtClean="0"/>
              <a:pPr/>
              <a:t>April 12, 2013</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7" name="Slide Number Placeholder 6"/>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E39C849-921D-461B-9484-457AAD95C73B}" type="datetime4">
              <a:rPr lang="en-US" smtClean="0"/>
              <a:pPr/>
              <a:t>April 12, 2013</a:t>
            </a:fld>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9" name="Slide Number Placeholder 8"/>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B9F3545-2734-48ED-9741-99B124AD2F9B}" type="datetime4">
              <a:rPr lang="en-US" smtClean="0"/>
              <a:pPr/>
              <a:t>April 12, 2013</a:t>
            </a:fld>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5" name="Slide Number Placeholder 4"/>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3C31440-2E24-4D6D-9639-F11E17A14DB9}" type="datetime4">
              <a:rPr lang="en-US" smtClean="0"/>
              <a:pPr/>
              <a:t>April 12, 2013</a:t>
            </a:fld>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4" name="Slide Number Placeholder 3"/>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DE4F0EB-C452-40F8-A008-C307A8760B12}" type="datetime4">
              <a:rPr lang="en-US" smtClean="0"/>
              <a:pPr/>
              <a:t>April 12, 2013</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7" name="Slide Number Placeholder 6"/>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3E6BD9B-9013-4D9C-A0AD-1916420BFADA}" type="datetime4">
              <a:rPr lang="en-US" smtClean="0"/>
              <a:pPr/>
              <a:t>April 12, 2013</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7" name="Slide Number Placeholder 6"/>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457200" y="76200"/>
            <a:ext cx="8534400" cy="1371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22" name="Rectangle 10"/>
          <p:cNvSpPr>
            <a:spLocks noGrp="1" noChangeArrowheads="1"/>
          </p:cNvSpPr>
          <p:nvPr>
            <p:ph type="body" idx="1"/>
          </p:nvPr>
        </p:nvSpPr>
        <p:spPr bwMode="auto">
          <a:xfrm>
            <a:off x="1295400" y="1905000"/>
            <a:ext cx="7659688"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4523" name="Rectangle 11"/>
          <p:cNvSpPr>
            <a:spLocks noGrp="1" noChangeArrowheads="1"/>
          </p:cNvSpPr>
          <p:nvPr>
            <p:ph type="dt" sz="half" idx="2"/>
          </p:nvPr>
        </p:nvSpPr>
        <p:spPr bwMode="auto">
          <a:xfrm>
            <a:off x="1143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FB7AA1CA-E7D1-4BBA-9AC1-8DBE7F1C1430}" type="datetime4">
              <a:rPr lang="en-US" smtClean="0"/>
              <a:pPr/>
              <a:t>April 12, 2013</a:t>
            </a:fld>
            <a:endParaRPr lang="en-US" dirty="0"/>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r>
              <a:rPr lang="en-US" dirty="0" smtClean="0"/>
              <a:t>Revenue Distribution Training</a:t>
            </a:r>
            <a:endParaRPr lang="en-US" dirty="0"/>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4931917F-894A-4794-B261-FD8582ACDFED}"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5400" b="1">
          <a:solidFill>
            <a:schemeClr val="tx2"/>
          </a:solidFill>
          <a:latin typeface="+mj-lt"/>
          <a:ea typeface="+mj-ea"/>
          <a:cs typeface="+mj-cs"/>
        </a:defRPr>
      </a:lvl1pPr>
      <a:lvl2pPr algn="l" rtl="0" eaLnBrk="1" fontAlgn="base" hangingPunct="1">
        <a:spcBef>
          <a:spcPct val="0"/>
        </a:spcBef>
        <a:spcAft>
          <a:spcPct val="0"/>
        </a:spcAft>
        <a:defRPr sz="5400" b="1">
          <a:solidFill>
            <a:schemeClr val="tx2"/>
          </a:solidFill>
          <a:latin typeface="Tahoma" pitchFamily="34" charset="0"/>
        </a:defRPr>
      </a:lvl2pPr>
      <a:lvl3pPr algn="l" rtl="0" eaLnBrk="1" fontAlgn="base" hangingPunct="1">
        <a:spcBef>
          <a:spcPct val="0"/>
        </a:spcBef>
        <a:spcAft>
          <a:spcPct val="0"/>
        </a:spcAft>
        <a:defRPr sz="5400" b="1">
          <a:solidFill>
            <a:schemeClr val="tx2"/>
          </a:solidFill>
          <a:latin typeface="Tahoma" pitchFamily="34" charset="0"/>
        </a:defRPr>
      </a:lvl3pPr>
      <a:lvl4pPr algn="l" rtl="0" eaLnBrk="1" fontAlgn="base" hangingPunct="1">
        <a:spcBef>
          <a:spcPct val="0"/>
        </a:spcBef>
        <a:spcAft>
          <a:spcPct val="0"/>
        </a:spcAft>
        <a:defRPr sz="5400" b="1">
          <a:solidFill>
            <a:schemeClr val="tx2"/>
          </a:solidFill>
          <a:latin typeface="Tahoma" pitchFamily="34" charset="0"/>
        </a:defRPr>
      </a:lvl4pPr>
      <a:lvl5pPr algn="l" rtl="0" eaLnBrk="1" fontAlgn="base" hangingPunct="1">
        <a:spcBef>
          <a:spcPct val="0"/>
        </a:spcBef>
        <a:spcAft>
          <a:spcPct val="0"/>
        </a:spcAft>
        <a:defRPr sz="5400" b="1">
          <a:solidFill>
            <a:schemeClr val="tx2"/>
          </a:solidFill>
          <a:latin typeface="Tahoma" pitchFamily="34" charset="0"/>
        </a:defRPr>
      </a:lvl5pPr>
      <a:lvl6pPr marL="457200" algn="l" rtl="0" eaLnBrk="1" fontAlgn="base" hangingPunct="1">
        <a:spcBef>
          <a:spcPct val="0"/>
        </a:spcBef>
        <a:spcAft>
          <a:spcPct val="0"/>
        </a:spcAft>
        <a:defRPr sz="5400" b="1">
          <a:solidFill>
            <a:schemeClr val="tx2"/>
          </a:solidFill>
          <a:latin typeface="Tahoma" pitchFamily="34" charset="0"/>
        </a:defRPr>
      </a:lvl6pPr>
      <a:lvl7pPr marL="914400" algn="l" rtl="0" eaLnBrk="1" fontAlgn="base" hangingPunct="1">
        <a:spcBef>
          <a:spcPct val="0"/>
        </a:spcBef>
        <a:spcAft>
          <a:spcPct val="0"/>
        </a:spcAft>
        <a:defRPr sz="5400" b="1">
          <a:solidFill>
            <a:schemeClr val="tx2"/>
          </a:solidFill>
          <a:latin typeface="Tahoma" pitchFamily="34" charset="0"/>
        </a:defRPr>
      </a:lvl7pPr>
      <a:lvl8pPr marL="1371600" algn="l" rtl="0" eaLnBrk="1" fontAlgn="base" hangingPunct="1">
        <a:spcBef>
          <a:spcPct val="0"/>
        </a:spcBef>
        <a:spcAft>
          <a:spcPct val="0"/>
        </a:spcAft>
        <a:defRPr sz="5400" b="1">
          <a:solidFill>
            <a:schemeClr val="tx2"/>
          </a:solidFill>
          <a:latin typeface="Tahoma" pitchFamily="34" charset="0"/>
        </a:defRPr>
      </a:lvl8pPr>
      <a:lvl9pPr marL="1828800" algn="l" rtl="0" eaLnBrk="1" fontAlgn="base" hangingPunct="1">
        <a:spcBef>
          <a:spcPct val="0"/>
        </a:spcBef>
        <a:spcAft>
          <a:spcPct val="0"/>
        </a:spcAft>
        <a:defRPr sz="5400" b="1">
          <a:solidFill>
            <a:schemeClr val="tx2"/>
          </a:solidFill>
          <a:latin typeface="Tahoma" pitchFamily="34" charset="0"/>
        </a:defRPr>
      </a:lvl9pPr>
    </p:titleStyle>
    <p:bodyStyle>
      <a:lvl1pPr marL="342900" indent="-342900" algn="l" rtl="0" eaLnBrk="1" fontAlgn="base" hangingPunct="1">
        <a:spcBef>
          <a:spcPct val="40000"/>
        </a:spcBef>
        <a:spcAft>
          <a:spcPct val="0"/>
        </a:spcAft>
        <a:buClr>
          <a:schemeClr val="tx2"/>
        </a:buClr>
        <a:buSzPct val="85000"/>
        <a:buChar char="•"/>
        <a:defRPr sz="4000">
          <a:solidFill>
            <a:schemeClr val="tx1"/>
          </a:solidFill>
          <a:latin typeface="+mn-lt"/>
          <a:ea typeface="+mn-ea"/>
          <a:cs typeface="+mn-cs"/>
        </a:defRPr>
      </a:lvl1pPr>
      <a:lvl2pPr marL="742950" indent="-285750" algn="l" rtl="0" eaLnBrk="1" fontAlgn="base" hangingPunct="1">
        <a:spcBef>
          <a:spcPct val="40000"/>
        </a:spcBef>
        <a:spcAft>
          <a:spcPct val="0"/>
        </a:spcAft>
        <a:buClr>
          <a:schemeClr val="folHlink"/>
        </a:buClr>
        <a:buSzPct val="70000"/>
        <a:buChar char="•"/>
        <a:defRPr sz="3600">
          <a:solidFill>
            <a:schemeClr val="tx1"/>
          </a:solidFill>
          <a:latin typeface="+mn-lt"/>
        </a:defRPr>
      </a:lvl2pPr>
      <a:lvl3pPr marL="1143000" indent="-228600" algn="l" rtl="0" eaLnBrk="1" fontAlgn="base" hangingPunct="1">
        <a:spcBef>
          <a:spcPct val="40000"/>
        </a:spcBef>
        <a:spcAft>
          <a:spcPct val="0"/>
        </a:spcAft>
        <a:buClr>
          <a:schemeClr val="hlink"/>
        </a:buClr>
        <a:buSzPct val="85000"/>
        <a:buChar char="•"/>
        <a:defRPr sz="3200">
          <a:solidFill>
            <a:schemeClr val="tx1"/>
          </a:solidFill>
          <a:latin typeface="+mn-lt"/>
        </a:defRPr>
      </a:lvl3pPr>
      <a:lvl4pPr marL="1600200" indent="-228600" algn="l" rtl="0" eaLnBrk="1" fontAlgn="base" hangingPunct="1">
        <a:spcBef>
          <a:spcPct val="20000"/>
        </a:spcBef>
        <a:spcAft>
          <a:spcPct val="0"/>
        </a:spcAft>
        <a:buClr>
          <a:schemeClr val="accent2"/>
        </a:buClr>
        <a:buSzPct val="80000"/>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80000"/>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8000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8000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8000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file:///\\Aocsvrfs01\aocdata\Divisions\Finance\Audit\SPECIAL%20PROJECTS\REVENUE%20DISTRIBUTION%20TRAINING\Rev%20Dist%20PP%20Slides\Worksheets%20for%20PP%20Slides\Distribution%20Worksheets%20for%20Training%20-%20Breakout%201.xlsx!20-Park%20Infr!R1C1:R46C23"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1.xml.rels><?xml version="1.0" encoding="UTF-8" standalone="yes"?>
<Relationships xmlns="http://schemas.openxmlformats.org/package/2006/relationships"><Relationship Id="rId3" Type="http://schemas.openxmlformats.org/officeDocument/2006/relationships/oleObject" Target="file:///\\AOCSVRFS03\Divisions\Finance\Audit\SPECIAL%20PROJECTS\REVENUE%20DISTRIBUTION%20TRAINING\Rev%20Dist%20PP%20Slides\Worksheets%20for%20PP%20Slides\Distribution%20Worksheets%20for%20Training%20-%20Breakout%201.xlsx!21-TR%20Infr%20Equipmnt!Print_Area"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8229600" cy="990600"/>
          </a:xfrm>
        </p:spPr>
        <p:txBody>
          <a:bodyPr/>
          <a:lstStyle/>
          <a:p>
            <a:r>
              <a:rPr lang="en-US" sz="3200" dirty="0" smtClean="0"/>
              <a:t>Revenue Distribution Training</a:t>
            </a:r>
            <a:br>
              <a:rPr lang="en-US" sz="3200" dirty="0" smtClean="0"/>
            </a:br>
            <a:r>
              <a:rPr lang="en-US" sz="3000" dirty="0" smtClean="0"/>
              <a:t>March 2013</a:t>
            </a:r>
            <a:endParaRPr lang="en-US" sz="3000" dirty="0"/>
          </a:p>
        </p:txBody>
      </p:sp>
      <p:sp>
        <p:nvSpPr>
          <p:cNvPr id="3" name="Subtitle 2"/>
          <p:cNvSpPr>
            <a:spLocks noGrp="1"/>
          </p:cNvSpPr>
          <p:nvPr>
            <p:ph type="subTitle" idx="1"/>
          </p:nvPr>
        </p:nvSpPr>
        <p:spPr>
          <a:xfrm>
            <a:off x="1371600" y="5638800"/>
            <a:ext cx="6400800" cy="1066800"/>
          </a:xfrm>
          <a:ln>
            <a:noFill/>
          </a:ln>
        </p:spPr>
        <p:txBody>
          <a:bodyPr>
            <a:noAutofit/>
          </a:bodyPr>
          <a:lstStyle/>
          <a:p>
            <a:pPr>
              <a:spcBef>
                <a:spcPts val="0"/>
              </a:spcBef>
            </a:pPr>
            <a:r>
              <a:rPr lang="en-US" sz="1800" dirty="0" smtClean="0">
                <a:solidFill>
                  <a:schemeClr val="accent1"/>
                </a:solidFill>
              </a:rPr>
              <a:t>Presented by the </a:t>
            </a:r>
          </a:p>
          <a:p>
            <a:pPr>
              <a:spcBef>
                <a:spcPts val="0"/>
              </a:spcBef>
            </a:pPr>
            <a:r>
              <a:rPr lang="en-US" sz="1800" dirty="0" smtClean="0">
                <a:solidFill>
                  <a:schemeClr val="accent1"/>
                </a:solidFill>
              </a:rPr>
              <a:t>State Controller’s Office</a:t>
            </a:r>
          </a:p>
          <a:p>
            <a:pPr>
              <a:spcBef>
                <a:spcPts val="0"/>
              </a:spcBef>
            </a:pPr>
            <a:r>
              <a:rPr lang="en-US" sz="1800" dirty="0" smtClean="0">
                <a:solidFill>
                  <a:schemeClr val="accent1"/>
                </a:solidFill>
              </a:rPr>
              <a:t> and the</a:t>
            </a:r>
          </a:p>
          <a:p>
            <a:pPr>
              <a:spcBef>
                <a:spcPts val="0"/>
              </a:spcBef>
            </a:pPr>
            <a:r>
              <a:rPr lang="en-US" sz="1800" dirty="0" smtClean="0">
                <a:solidFill>
                  <a:schemeClr val="accent1"/>
                </a:solidFill>
              </a:rPr>
              <a:t> Administrative Office of the Courts</a:t>
            </a:r>
            <a:endParaRPr lang="en-US" sz="1800" dirty="0">
              <a:solidFill>
                <a:schemeClr val="accent1"/>
              </a:solidFill>
            </a:endParaRPr>
          </a:p>
        </p:txBody>
      </p:sp>
      <p:pic>
        <p:nvPicPr>
          <p:cNvPr id="1032" name="Picture 8" descr="California, state seal - vector image"/>
          <p:cNvPicPr>
            <a:picLocks noChangeAspect="1" noChangeArrowheads="1"/>
          </p:cNvPicPr>
          <p:nvPr/>
        </p:nvPicPr>
        <p:blipFill>
          <a:blip r:embed="rId3" cstate="print"/>
          <a:srcRect/>
          <a:stretch>
            <a:fillRect/>
          </a:stretch>
        </p:blipFill>
        <p:spPr bwMode="auto">
          <a:xfrm>
            <a:off x="2193037" y="1066800"/>
            <a:ext cx="4741163" cy="4648199"/>
          </a:xfrm>
          <a:prstGeom prst="rect">
            <a:avLst/>
          </a:prstGeom>
          <a:noFill/>
          <a:effectLst>
            <a:innerShdw blurRad="114300">
              <a:prstClr val="black"/>
            </a:innerShdw>
          </a:effectLst>
        </p:spPr>
      </p:pic>
      <p:sp>
        <p:nvSpPr>
          <p:cNvPr id="5" name="Slide Number Placeholder 4"/>
          <p:cNvSpPr>
            <a:spLocks noGrp="1"/>
          </p:cNvSpPr>
          <p:nvPr>
            <p:ph type="sldNum" sz="quarter" idx="4"/>
          </p:nvPr>
        </p:nvSpPr>
        <p:spPr/>
        <p:txBody>
          <a:bodyPr/>
          <a:lstStyle/>
          <a:p>
            <a:fld id="{EBE7665E-A054-426B-90B4-86C8DC2CDF0F}"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715962"/>
          </a:xfrm>
        </p:spPr>
        <p:txBody>
          <a:bodyPr>
            <a:noAutofit/>
          </a:bodyPr>
          <a:lstStyle/>
          <a:p>
            <a:pPr algn="ctr"/>
            <a:r>
              <a:rPr lang="en-US" sz="4400" dirty="0" smtClean="0"/>
              <a:t>Parking Violation Infractions</a:t>
            </a:r>
            <a:br>
              <a:rPr lang="en-US" sz="4400" dirty="0" smtClean="0"/>
            </a:br>
            <a:r>
              <a:rPr lang="en-US" sz="4400" dirty="0" smtClean="0"/>
              <a:t>Gov. Code 76000.3(b)</a:t>
            </a:r>
            <a:endParaRPr lang="en-US" sz="4400" dirty="0"/>
          </a:p>
        </p:txBody>
      </p:sp>
      <p:sp>
        <p:nvSpPr>
          <p:cNvPr id="3" name="Content Placeholder 2"/>
          <p:cNvSpPr>
            <a:spLocks noGrp="1"/>
          </p:cNvSpPr>
          <p:nvPr>
            <p:ph idx="1"/>
          </p:nvPr>
        </p:nvSpPr>
        <p:spPr>
          <a:xfrm>
            <a:off x="457200" y="1828800"/>
            <a:ext cx="8229600" cy="4602163"/>
          </a:xfrm>
        </p:spPr>
        <p:txBody>
          <a:bodyPr>
            <a:noAutofit/>
          </a:bodyPr>
          <a:lstStyle/>
          <a:p>
            <a:pPr marL="457200" indent="-457200"/>
            <a:r>
              <a:rPr lang="en-US" sz="2800" dirty="0" smtClean="0"/>
              <a:t>Under Government Code section 76000.3(b), a $3 penalty assessment is imposed on every fine for a parking </a:t>
            </a:r>
            <a:r>
              <a:rPr lang="en-US" sz="2800" dirty="0" smtClean="0">
                <a:solidFill>
                  <a:srgbClr val="FFFF66"/>
                </a:solidFill>
              </a:rPr>
              <a:t>infraction</a:t>
            </a:r>
            <a:r>
              <a:rPr lang="en-US" sz="2800" dirty="0" smtClean="0"/>
              <a:t> violation committed on or after January 1, 2011.</a:t>
            </a:r>
          </a:p>
          <a:p>
            <a:pPr marL="457200" indent="-457200"/>
            <a:r>
              <a:rPr lang="en-US" sz="2800" dirty="0" smtClean="0"/>
              <a:t>DISTRIBUTION:  The county treasurer shall transmit the penalty imposed pursuant to subdivision (a) to the Treasurer for deposit in the Trial Court Trust Fund established under Section 68085.</a:t>
            </a:r>
          </a:p>
          <a:p>
            <a:pPr>
              <a:buNone/>
            </a:pPr>
            <a:endParaRPr lang="en-US" sz="1800" dirty="0" smtClean="0"/>
          </a:p>
        </p:txBody>
      </p:sp>
      <p:sp>
        <p:nvSpPr>
          <p:cNvPr id="5" name="Slide Number Placeholder 4"/>
          <p:cNvSpPr>
            <a:spLocks noGrp="1"/>
          </p:cNvSpPr>
          <p:nvPr>
            <p:ph type="sldNum" sz="quarter" idx="12"/>
          </p:nvPr>
        </p:nvSpPr>
        <p:spPr/>
        <p:txBody>
          <a:bodyPr/>
          <a:lstStyle/>
          <a:p>
            <a:fld id="{4931917F-894A-4794-B261-FD8582ACDFED}"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371600"/>
          </a:xfrm>
        </p:spPr>
        <p:txBody>
          <a:bodyPr/>
          <a:lstStyle/>
          <a:p>
            <a:pPr algn="ctr"/>
            <a:r>
              <a:rPr lang="en-US" sz="4400" dirty="0" smtClean="0"/>
              <a:t>Government Code Section 76000.3(b)</a:t>
            </a:r>
            <a:endParaRPr lang="en-US" sz="4400" dirty="0"/>
          </a:p>
        </p:txBody>
      </p:sp>
      <p:sp>
        <p:nvSpPr>
          <p:cNvPr id="3" name="Content Placeholder 2"/>
          <p:cNvSpPr>
            <a:spLocks noGrp="1"/>
          </p:cNvSpPr>
          <p:nvPr>
            <p:ph idx="1"/>
          </p:nvPr>
        </p:nvSpPr>
        <p:spPr>
          <a:xfrm>
            <a:off x="304800" y="1676400"/>
            <a:ext cx="8650288" cy="4227513"/>
          </a:xfrm>
        </p:spPr>
        <p:txBody>
          <a:bodyPr>
            <a:normAutofit fontScale="62500" lnSpcReduction="20000"/>
          </a:bodyPr>
          <a:lstStyle/>
          <a:p>
            <a:pPr marL="457200" indent="-457200">
              <a:buNone/>
            </a:pPr>
            <a:r>
              <a:rPr lang="en-US" dirty="0" smtClean="0"/>
              <a:t>(b) For each infraction parking violation for which a penalty or fine is collected in the courts of the county, the county treasurer shall transmit the penalty imposed pursuant to subdivision (a) to the Treasurer for deposit in the Trial Court Trust Fund established by Section 68085. </a:t>
            </a:r>
          </a:p>
          <a:p>
            <a:pPr marL="457200" indent="-457200">
              <a:buNone/>
            </a:pPr>
            <a:r>
              <a:rPr lang="en-US" dirty="0" smtClean="0"/>
              <a:t>	These moneys shall be taken from the penalties, fines, and forfeitures deposited with the county treasurer prior to any division pursuant to Section 1463.009 of the Penal Code. The judges of the county shall increase the bail schedule amounts as appropriate for infraction parking violations to reflect the added penalty provided for by subdivision (a).</a:t>
            </a:r>
            <a:endParaRPr lang="en-US"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447800"/>
          </a:xfrm>
        </p:spPr>
        <p:txBody>
          <a:bodyPr/>
          <a:lstStyle/>
          <a:p>
            <a:pPr algn="ctr"/>
            <a:r>
              <a:rPr lang="en-US" sz="4400" dirty="0" smtClean="0"/>
              <a:t>Government Code Section 76000.3(c)</a:t>
            </a:r>
            <a:endParaRPr lang="en-US" sz="4400" dirty="0"/>
          </a:p>
        </p:txBody>
      </p:sp>
      <p:sp>
        <p:nvSpPr>
          <p:cNvPr id="3" name="Content Placeholder 2"/>
          <p:cNvSpPr>
            <a:spLocks noGrp="1"/>
          </p:cNvSpPr>
          <p:nvPr>
            <p:ph idx="1"/>
          </p:nvPr>
        </p:nvSpPr>
        <p:spPr>
          <a:xfrm>
            <a:off x="381000" y="1905000"/>
            <a:ext cx="8421688" cy="4227513"/>
          </a:xfrm>
        </p:spPr>
        <p:txBody>
          <a:bodyPr>
            <a:normAutofit fontScale="62500" lnSpcReduction="20000"/>
          </a:bodyPr>
          <a:lstStyle/>
          <a:p>
            <a:pPr>
              <a:buNone/>
            </a:pPr>
            <a:r>
              <a:rPr lang="en-US" dirty="0" smtClean="0"/>
              <a:t>c) In those cities, districts, or other issuing agencies which </a:t>
            </a:r>
            <a:r>
              <a:rPr lang="en-US" dirty="0" smtClean="0">
                <a:solidFill>
                  <a:srgbClr val="FFFF66"/>
                </a:solidFill>
              </a:rPr>
              <a:t>elect</a:t>
            </a:r>
            <a:r>
              <a:rPr lang="en-US" dirty="0" smtClean="0"/>
              <a:t> to accept parking penalties, and otherwise process parking violations pursuant to Article </a:t>
            </a:r>
            <a:r>
              <a:rPr lang="en-US" b="1" dirty="0" smtClean="0"/>
              <a:t>3</a:t>
            </a:r>
            <a:r>
              <a:rPr lang="en-US" dirty="0" smtClean="0"/>
              <a:t> (commencing with Section 40200) of Chapter 1 of Division 17 of the Vehicle </a:t>
            </a:r>
            <a:r>
              <a:rPr lang="en-US" b="1" dirty="0" smtClean="0"/>
              <a:t>Code</a:t>
            </a:r>
            <a:r>
              <a:rPr lang="en-US" dirty="0" smtClean="0"/>
              <a:t>, that city, district, or issuing agency shall collect the added penalty imposed by this section. Each agency that elects to process parking violations shall pay to the Treasurer for deposit in the Trial Court Trust Fund three dollars ($</a:t>
            </a:r>
            <a:r>
              <a:rPr lang="en-US" b="1" dirty="0" smtClean="0"/>
              <a:t>3</a:t>
            </a:r>
            <a:r>
              <a:rPr lang="en-US" dirty="0" smtClean="0"/>
              <a:t>) for each civil parking penalty collected on each violation. Those payments to the Treasurer shall be made monthly.</a:t>
            </a:r>
            <a:endParaRPr lang="en-US"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371600"/>
          </a:xfrm>
        </p:spPr>
        <p:txBody>
          <a:bodyPr>
            <a:noAutofit/>
          </a:bodyPr>
          <a:lstStyle/>
          <a:p>
            <a:pPr algn="ctr"/>
            <a:r>
              <a:rPr lang="en-US" sz="4800" dirty="0" smtClean="0"/>
              <a:t>Parking Infraction Violation Examples</a:t>
            </a:r>
            <a:endParaRPr lang="en-US" sz="4800" dirty="0"/>
          </a:p>
        </p:txBody>
      </p:sp>
      <p:sp>
        <p:nvSpPr>
          <p:cNvPr id="3" name="Content Placeholder 2"/>
          <p:cNvSpPr>
            <a:spLocks noGrp="1"/>
          </p:cNvSpPr>
          <p:nvPr>
            <p:ph idx="1"/>
          </p:nvPr>
        </p:nvSpPr>
        <p:spPr>
          <a:xfrm>
            <a:off x="457200" y="1752600"/>
            <a:ext cx="8229600" cy="4602165"/>
          </a:xfrm>
        </p:spPr>
        <p:txBody>
          <a:bodyPr>
            <a:normAutofit fontScale="77500" lnSpcReduction="20000"/>
          </a:bodyPr>
          <a:lstStyle/>
          <a:p>
            <a:pPr marL="0" indent="0">
              <a:buNone/>
            </a:pPr>
            <a:r>
              <a:rPr lang="en-US" sz="2600" dirty="0" smtClean="0"/>
              <a:t>Under VC section 42001.13, a violation of disabled parking provisions in Vehicle Code section 22507.8 </a:t>
            </a:r>
            <a:r>
              <a:rPr lang="en-US" sz="2600" u="sng" dirty="0" smtClean="0">
                <a:solidFill>
                  <a:srgbClr val="FFFF66"/>
                </a:solidFill>
              </a:rPr>
              <a:t>may </a:t>
            </a:r>
            <a:r>
              <a:rPr lang="en-US" sz="2600" u="sng" dirty="0" smtClean="0"/>
              <a:t>be cited as an infraction on a notice to appear.</a:t>
            </a:r>
          </a:p>
          <a:p>
            <a:pPr>
              <a:buNone/>
            </a:pPr>
            <a:endParaRPr lang="en-US" sz="1300" u="sng" dirty="0" smtClean="0"/>
          </a:p>
          <a:p>
            <a:pPr marL="0" indent="0">
              <a:buNone/>
            </a:pPr>
            <a:r>
              <a:rPr lang="en-US" sz="2100" dirty="0" smtClean="0"/>
              <a:t>42001.13 (a) A person who commits a violation of Section 22507.8 is subject to either a civil notice of parking violation pursuant to Article 3 (commencing with Section 40200) of Chapter 1 of Division 17 or a criminal notice to appear.</a:t>
            </a:r>
          </a:p>
          <a:p>
            <a:pPr>
              <a:buNone/>
            </a:pPr>
            <a:r>
              <a:rPr lang="en-US" sz="2100" dirty="0" smtClean="0"/>
              <a:t> (b) If a notice to appear is issued and upon conviction of an infraction for a violation of Section 22507.8, a person shall be punished as follows: (1) A fine of not less than two hundred fifty dollars ($250) and not more than five hundred dollars ($500) for the first offense. (2) A fine of not less than five hundred dollars ($500) and not more than seven hundred fifty dollars ($750) for the second offense. (3) A fine of not less than seven hundred fifty dollars ($750) and not more than one thousand dollars ($1,000) for three or more offenses.</a:t>
            </a:r>
          </a:p>
          <a:p>
            <a:pPr>
              <a:buNone/>
            </a:pPr>
            <a:r>
              <a:rPr lang="en-US" sz="2100" dirty="0" smtClean="0"/>
              <a:t> (c) The court may suspend the imposition of the fine if the person convicted possessed at the time of the offense, but failed to display, a valid special identification license plate issued pursuant to Section 5007 or a distinguishing placard issued pursuant to Section 22511.55 or 22511.59. (d) A fine imposed under this section may be paid in installments if the court determines that the defendant is unable to pay the entire amount in one payment. </a:t>
            </a:r>
            <a:endParaRPr lang="en-US" sz="2100" u="sng" dirty="0" smtClean="0"/>
          </a:p>
          <a:p>
            <a:pPr>
              <a:buNone/>
            </a:pPr>
            <a:endParaRPr lang="en-US" sz="2100" u="sng" dirty="0" smtClean="0"/>
          </a:p>
        </p:txBody>
      </p:sp>
      <p:sp>
        <p:nvSpPr>
          <p:cNvPr id="5" name="Slide Number Placeholder 4"/>
          <p:cNvSpPr>
            <a:spLocks noGrp="1"/>
          </p:cNvSpPr>
          <p:nvPr>
            <p:ph type="sldNum" sz="quarter" idx="12"/>
          </p:nvPr>
        </p:nvSpPr>
        <p:spPr/>
        <p:txBody>
          <a:bodyPr/>
          <a:lstStyle/>
          <a:p>
            <a:fld id="{4931917F-894A-4794-B261-FD8582ACDFED}"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01762"/>
          </a:xfrm>
        </p:spPr>
        <p:txBody>
          <a:bodyPr>
            <a:noAutofit/>
          </a:bodyPr>
          <a:lstStyle/>
          <a:p>
            <a:pPr algn="ctr"/>
            <a:r>
              <a:rPr lang="en-US" sz="4800" dirty="0" smtClean="0"/>
              <a:t>Parking Infraction Violation Examples</a:t>
            </a:r>
            <a:endParaRPr lang="en-US" sz="4800" dirty="0"/>
          </a:p>
        </p:txBody>
      </p:sp>
      <p:sp>
        <p:nvSpPr>
          <p:cNvPr id="3" name="Content Placeholder 2"/>
          <p:cNvSpPr>
            <a:spLocks noGrp="1"/>
          </p:cNvSpPr>
          <p:nvPr>
            <p:ph idx="1"/>
          </p:nvPr>
        </p:nvSpPr>
        <p:spPr>
          <a:xfrm>
            <a:off x="381000" y="1905000"/>
            <a:ext cx="8458200" cy="4227513"/>
          </a:xfrm>
        </p:spPr>
        <p:txBody>
          <a:bodyPr/>
          <a:lstStyle/>
          <a:p>
            <a:r>
              <a:rPr lang="en-US" sz="2800" dirty="0" smtClean="0"/>
              <a:t>Under VC section 42001.5, a violation of Vehicle Code sections 22500(</a:t>
            </a:r>
            <a:r>
              <a:rPr lang="en-US" sz="2800" dirty="0" err="1" smtClean="0"/>
              <a:t>i</a:t>
            </a:r>
            <a:r>
              <a:rPr lang="en-US" sz="2800" dirty="0" smtClean="0"/>
              <a:t>), 22500(</a:t>
            </a:r>
            <a:r>
              <a:rPr lang="en-US" sz="2800" i="1" dirty="0" smtClean="0"/>
              <a:t>l</a:t>
            </a:r>
            <a:r>
              <a:rPr lang="en-US" sz="2800" dirty="0" smtClean="0"/>
              <a:t>), and 22522 </a:t>
            </a:r>
            <a:r>
              <a:rPr lang="en-US" sz="2800" dirty="0" smtClean="0">
                <a:solidFill>
                  <a:srgbClr val="FFFF66"/>
                </a:solidFill>
              </a:rPr>
              <a:t>may </a:t>
            </a:r>
            <a:r>
              <a:rPr lang="en-US" sz="2800" dirty="0" smtClean="0"/>
              <a:t>be </a:t>
            </a:r>
            <a:r>
              <a:rPr lang="en-US" sz="2800" u="sng" dirty="0" smtClean="0"/>
              <a:t>cited as an infraction on a notice to appear.</a:t>
            </a:r>
          </a:p>
          <a:p>
            <a:endParaRPr lang="en-US" sz="2800" dirty="0" smtClean="0"/>
          </a:p>
          <a:p>
            <a:pPr marL="0" indent="0">
              <a:buNone/>
            </a:pPr>
            <a:r>
              <a:rPr lang="en-US" sz="1800" dirty="0" smtClean="0"/>
              <a:t>42001.5 (a) A person convicted of an infraction for a violation of subdivision (</a:t>
            </a:r>
            <a:r>
              <a:rPr lang="en-US" sz="1800" dirty="0" err="1" smtClean="0"/>
              <a:t>i</a:t>
            </a:r>
            <a:r>
              <a:rPr lang="en-US" sz="1800" dirty="0" smtClean="0"/>
              <a:t>) or (l) of Section 22500, or of Section 22522, shall be punished by a fine of not less than two hundred fifty dollars ($250). (b) No part of any fine imposed under this section may be suspended, except the court may suspend that portion of the fine above one hundred dollars ($100). (c) A fine imposed under this section may be paid in installments if the court determines that the defendant is unable to pay the entire amount in one payment. </a:t>
            </a:r>
            <a:endParaRPr lang="en-US" sz="1800"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1250" t="12830" r="7500" b="3906"/>
          <a:stretch>
            <a:fillRect/>
          </a:stretch>
        </p:blipFill>
        <p:spPr bwMode="auto">
          <a:xfrm>
            <a:off x="0" y="152400"/>
            <a:ext cx="9144000" cy="670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931917F-894A-4794-B261-FD8582ACDFED}" type="slidenum">
              <a:rPr lang="en-US" smtClean="0"/>
              <a:pPr/>
              <a:t>15</a:t>
            </a:fld>
            <a:endParaRPr lang="en-US"/>
          </a:p>
        </p:txBody>
      </p:sp>
      <p:sp>
        <p:nvSpPr>
          <p:cNvPr id="6" name="Oval 5"/>
          <p:cNvSpPr/>
          <p:nvPr/>
        </p:nvSpPr>
        <p:spPr bwMode="auto">
          <a:xfrm>
            <a:off x="0" y="3124200"/>
            <a:ext cx="3429000" cy="457200"/>
          </a:xfrm>
          <a:prstGeom prst="ellipse">
            <a:avLst/>
          </a:prstGeom>
          <a:noFill/>
          <a:ln w="254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31917F-894A-4794-B261-FD8582ACDFED}" type="slidenum">
              <a:rPr lang="en-US" smtClean="0"/>
              <a:pPr/>
              <a:t>16</a:t>
            </a:fld>
            <a:endParaRPr lang="en-US"/>
          </a:p>
        </p:txBody>
      </p:sp>
      <p:pic>
        <p:nvPicPr>
          <p:cNvPr id="38915" name="Picture 3"/>
          <p:cNvPicPr>
            <a:picLocks noChangeAspect="1" noChangeArrowheads="1"/>
          </p:cNvPicPr>
          <p:nvPr/>
        </p:nvPicPr>
        <p:blipFill>
          <a:blip r:embed="rId2" cstate="print"/>
          <a:srcRect l="7500" t="11812" r="5625" b="3906"/>
          <a:stretch>
            <a:fillRect/>
          </a:stretch>
        </p:blipFill>
        <p:spPr bwMode="auto">
          <a:xfrm>
            <a:off x="0" y="152401"/>
            <a:ext cx="9144000" cy="6705600"/>
          </a:xfrm>
          <a:prstGeom prst="rect">
            <a:avLst/>
          </a:prstGeom>
          <a:noFill/>
          <a:ln w="9525">
            <a:noFill/>
            <a:miter lim="800000"/>
            <a:headEnd/>
            <a:tailEnd/>
          </a:ln>
        </p:spPr>
      </p:pic>
      <p:sp>
        <p:nvSpPr>
          <p:cNvPr id="6" name="Oval 5"/>
          <p:cNvSpPr/>
          <p:nvPr/>
        </p:nvSpPr>
        <p:spPr bwMode="auto">
          <a:xfrm>
            <a:off x="533400" y="5257800"/>
            <a:ext cx="8305800" cy="609600"/>
          </a:xfrm>
          <a:prstGeom prst="ellipse">
            <a:avLst/>
          </a:prstGeom>
          <a:noFill/>
          <a:ln w="222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7500" t="11719" r="5625" b="3906"/>
          <a:stretch>
            <a:fillRect/>
          </a:stretch>
        </p:blipFill>
        <p:spPr bwMode="auto">
          <a:xfrm>
            <a:off x="-228600" y="0"/>
            <a:ext cx="9372600" cy="7086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931917F-894A-4794-B261-FD8582ACDFED}"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371600"/>
          </a:xfrm>
        </p:spPr>
        <p:txBody>
          <a:bodyPr>
            <a:noAutofit/>
          </a:bodyPr>
          <a:lstStyle/>
          <a:p>
            <a:pPr algn="ctr"/>
            <a:r>
              <a:rPr lang="en-US" sz="4800" dirty="0" smtClean="0"/>
              <a:t>Equipment Violations on Parking Citations</a:t>
            </a:r>
            <a:endParaRPr lang="en-US" sz="4800" dirty="0"/>
          </a:p>
        </p:txBody>
      </p:sp>
      <p:sp>
        <p:nvSpPr>
          <p:cNvPr id="3" name="Content Placeholder 2"/>
          <p:cNvSpPr>
            <a:spLocks noGrp="1"/>
          </p:cNvSpPr>
          <p:nvPr>
            <p:ph idx="1"/>
          </p:nvPr>
        </p:nvSpPr>
        <p:spPr>
          <a:xfrm>
            <a:off x="381000" y="1905000"/>
            <a:ext cx="8421688" cy="4227513"/>
          </a:xfrm>
        </p:spPr>
        <p:txBody>
          <a:bodyPr>
            <a:normAutofit fontScale="92500" lnSpcReduction="20000"/>
          </a:bodyPr>
          <a:lstStyle/>
          <a:p>
            <a:pPr marL="0" indent="0">
              <a:buNone/>
            </a:pPr>
            <a:r>
              <a:rPr lang="en-US" sz="2800" dirty="0" smtClean="0"/>
              <a:t>Under VC 40225(a), equipment violations entered on a notice of parking violation are subject to a civil penalty established according to VC 40225(c).</a:t>
            </a:r>
          </a:p>
          <a:p>
            <a:pPr>
              <a:buNone/>
            </a:pPr>
            <a:endParaRPr lang="en-US" sz="2800" dirty="0" smtClean="0"/>
          </a:p>
          <a:p>
            <a:pPr>
              <a:buNone/>
            </a:pPr>
            <a:r>
              <a:rPr lang="en-US" sz="1600" dirty="0" smtClean="0"/>
              <a:t>VC 40225. </a:t>
            </a:r>
          </a:p>
          <a:p>
            <a:pPr marL="460375" indent="-3175">
              <a:buNone/>
            </a:pPr>
            <a:r>
              <a:rPr lang="en-US" sz="1600" dirty="0" smtClean="0"/>
              <a:t>	(a) An equipment violation entered on the notice of parking violation attached to the vehicle under Section 40203 shall be processed in accordance with this article. All of the violations entered on the notice of parking violation shall be noticed in the notice of delinquent parking violation delivered pursuant to Section 40206, together with the amount of civil penalty. </a:t>
            </a:r>
          </a:p>
          <a:p>
            <a:pPr>
              <a:buNone/>
            </a:pPr>
            <a:endParaRPr lang="en-US" sz="1600" dirty="0" smtClean="0"/>
          </a:p>
          <a:p>
            <a:pPr marL="457200" lvl="1" indent="0">
              <a:buNone/>
            </a:pPr>
            <a:r>
              <a:rPr lang="en-US" sz="1600" dirty="0" smtClean="0"/>
              <a:t>(b) Whether or not a vehicle is in violation of any regulation governing the standing or parking of a vehicle but is in violation of subdivision (a) of Section 5204, a person authorized to enforce parking laws and regulations shall issue a written notice of parking violation, setting forth the alleged violation. The violation shall be processed pursuant to this section. </a:t>
            </a:r>
          </a:p>
          <a:p>
            <a:pPr>
              <a:buNone/>
            </a:pPr>
            <a:endParaRPr lang="en-US" sz="2800" dirty="0" smtClean="0"/>
          </a:p>
          <a:p>
            <a:pPr>
              <a:buNone/>
            </a:pPr>
            <a:endParaRPr lang="en-US"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990600"/>
          </a:xfrm>
        </p:spPr>
        <p:txBody>
          <a:bodyPr>
            <a:noAutofit/>
          </a:bodyPr>
          <a:lstStyle/>
          <a:p>
            <a:pPr algn="ctr"/>
            <a:r>
              <a:rPr lang="en-US" sz="4300" dirty="0" smtClean="0"/>
              <a:t>Vehicle Code Section 40225(c)</a:t>
            </a:r>
            <a:endParaRPr lang="en-US" sz="4300" dirty="0"/>
          </a:p>
        </p:txBody>
      </p:sp>
      <p:sp>
        <p:nvSpPr>
          <p:cNvPr id="3" name="Content Placeholder 2"/>
          <p:cNvSpPr>
            <a:spLocks noGrp="1"/>
          </p:cNvSpPr>
          <p:nvPr>
            <p:ph idx="1"/>
          </p:nvPr>
        </p:nvSpPr>
        <p:spPr>
          <a:xfrm>
            <a:off x="228600" y="1524000"/>
            <a:ext cx="8726488" cy="4495800"/>
          </a:xfrm>
        </p:spPr>
        <p:txBody>
          <a:bodyPr>
            <a:normAutofit lnSpcReduction="10000"/>
          </a:bodyPr>
          <a:lstStyle/>
          <a:p>
            <a:r>
              <a:rPr lang="en-US" sz="2800" dirty="0" smtClean="0"/>
              <a:t>The civil penalty for each equipment violation, including failure to properly display a license plate, is the amount established for the violation in the Uniform Bail and Penalty Schedule, as adopted by the Judicial Council,</a:t>
            </a:r>
          </a:p>
          <a:p>
            <a:pPr lvl="1"/>
            <a:r>
              <a:rPr lang="en-US" sz="2600" dirty="0" smtClean="0">
                <a:solidFill>
                  <a:srgbClr val="FFFF66"/>
                </a:solidFill>
              </a:rPr>
              <a:t>except</a:t>
            </a:r>
            <a:r>
              <a:rPr lang="en-US" sz="2600" dirty="0" smtClean="0"/>
              <a:t> that upon proof of the correction to the processing agency, the penalty shall be </a:t>
            </a:r>
            <a:r>
              <a:rPr lang="en-US" sz="2600" dirty="0" smtClean="0">
                <a:solidFill>
                  <a:srgbClr val="FFFF66"/>
                </a:solidFill>
              </a:rPr>
              <a:t>reduced to ten dollars ($10).</a:t>
            </a:r>
          </a:p>
          <a:p>
            <a:r>
              <a:rPr lang="en-US" sz="2800" dirty="0" smtClean="0">
                <a:solidFill>
                  <a:srgbClr val="FFFF66"/>
                </a:solidFill>
              </a:rPr>
              <a:t>Applicable examples:  </a:t>
            </a:r>
            <a:r>
              <a:rPr lang="en-US" sz="2800" dirty="0" smtClean="0"/>
              <a:t>VC 5200, VC 5201, VC 5204, and VC 5206. </a:t>
            </a:r>
          </a:p>
        </p:txBody>
      </p:sp>
      <p:sp>
        <p:nvSpPr>
          <p:cNvPr id="5" name="Slide Number Placeholder 4"/>
          <p:cNvSpPr>
            <a:spLocks noGrp="1"/>
          </p:cNvSpPr>
          <p:nvPr>
            <p:ph type="sldNum" sz="quarter" idx="12"/>
          </p:nvPr>
        </p:nvSpPr>
        <p:spPr/>
        <p:txBody>
          <a:bodyPr/>
          <a:lstStyle/>
          <a:p>
            <a:fld id="{4931917F-894A-4794-B261-FD8582ACDFE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143000"/>
          </a:xfrm>
        </p:spPr>
        <p:txBody>
          <a:bodyPr/>
          <a:lstStyle/>
          <a:p>
            <a:r>
              <a:rPr lang="en-US" dirty="0" smtClean="0"/>
              <a:t>INTRODUCTION</a:t>
            </a:r>
            <a:endParaRPr lang="en-US" dirty="0"/>
          </a:p>
        </p:txBody>
      </p:sp>
      <p:sp>
        <p:nvSpPr>
          <p:cNvPr id="6" name="Slide Number Placeholder 5"/>
          <p:cNvSpPr>
            <a:spLocks noGrp="1"/>
          </p:cNvSpPr>
          <p:nvPr>
            <p:ph type="sldNum" sz="quarter" idx="4"/>
          </p:nvPr>
        </p:nvSpPr>
        <p:spPr/>
        <p:txBody>
          <a:bodyPr/>
          <a:lstStyle/>
          <a:p>
            <a:fld id="{EBE7665E-A054-426B-90B4-86C8DC2CDF0F}"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371600"/>
          </a:xfrm>
        </p:spPr>
        <p:txBody>
          <a:bodyPr>
            <a:noAutofit/>
          </a:bodyPr>
          <a:lstStyle/>
          <a:p>
            <a:pPr algn="ctr"/>
            <a:r>
              <a:rPr lang="en-US" sz="4300" dirty="0" smtClean="0"/>
              <a:t>Vehicle Code 40225(c)</a:t>
            </a:r>
            <a:br>
              <a:rPr lang="en-US" sz="4300" dirty="0" smtClean="0"/>
            </a:br>
            <a:r>
              <a:rPr lang="en-US" sz="4300" dirty="0" smtClean="0"/>
              <a:t>“Compliance Fee” of $10</a:t>
            </a:r>
            <a:endParaRPr lang="en-US" sz="4300" dirty="0"/>
          </a:p>
        </p:txBody>
      </p:sp>
      <p:sp>
        <p:nvSpPr>
          <p:cNvPr id="3" name="Content Placeholder 2"/>
          <p:cNvSpPr>
            <a:spLocks noGrp="1"/>
          </p:cNvSpPr>
          <p:nvPr>
            <p:ph idx="1"/>
          </p:nvPr>
        </p:nvSpPr>
        <p:spPr>
          <a:xfrm>
            <a:off x="304800" y="1981200"/>
            <a:ext cx="8497888" cy="4227513"/>
          </a:xfrm>
        </p:spPr>
        <p:txBody>
          <a:bodyPr>
            <a:normAutofit fontScale="70000" lnSpcReduction="20000"/>
          </a:bodyPr>
          <a:lstStyle/>
          <a:p>
            <a:r>
              <a:rPr lang="en-US" dirty="0" smtClean="0"/>
              <a:t>The reduction provided for in this subdivision involving failure to properly display license plates shall only apply if, at the time of the violation, valid license plates were issued for that vehicle in accordance with this code. </a:t>
            </a:r>
          </a:p>
          <a:p>
            <a:r>
              <a:rPr lang="en-US" dirty="0" smtClean="0"/>
              <a:t>The civil penalty for each equipment violation is the amount established for the violation in the Uniform Bail and Penalty Schedule, as adopted by the Judicial Council, except that upon proof of the correction to the processing agency, the penalty shall be reduced to ten dollars ($10). </a:t>
            </a:r>
            <a:endParaRPr lang="en-US"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371600"/>
          </a:xfrm>
        </p:spPr>
        <p:txBody>
          <a:bodyPr/>
          <a:lstStyle/>
          <a:p>
            <a:pPr algn="ctr"/>
            <a:r>
              <a:rPr lang="en-US" sz="4800" dirty="0" smtClean="0"/>
              <a:t>Vehicle Code Section 40225(d)</a:t>
            </a:r>
            <a:endParaRPr lang="en-US" sz="4800" dirty="0"/>
          </a:p>
        </p:txBody>
      </p:sp>
      <p:sp>
        <p:nvSpPr>
          <p:cNvPr id="3" name="Content Placeholder 2"/>
          <p:cNvSpPr>
            <a:spLocks noGrp="1"/>
          </p:cNvSpPr>
          <p:nvPr>
            <p:ph idx="1"/>
          </p:nvPr>
        </p:nvSpPr>
        <p:spPr>
          <a:xfrm>
            <a:off x="609600" y="2057400"/>
            <a:ext cx="8153400" cy="4227513"/>
          </a:xfrm>
        </p:spPr>
        <p:txBody>
          <a:bodyPr/>
          <a:lstStyle/>
          <a:p>
            <a:pPr marL="0" indent="0">
              <a:buNone/>
            </a:pPr>
            <a:r>
              <a:rPr lang="en-US" sz="2800" dirty="0" smtClean="0"/>
              <a:t>(d) </a:t>
            </a:r>
            <a:r>
              <a:rPr lang="en-US" sz="2800" dirty="0" smtClean="0">
                <a:solidFill>
                  <a:srgbClr val="FFFF66"/>
                </a:solidFill>
              </a:rPr>
              <a:t>Fifty percent </a:t>
            </a:r>
            <a:r>
              <a:rPr lang="en-US" sz="2800" dirty="0" smtClean="0"/>
              <a:t>of any penalty collected pursuant to this section for registration or equipment violations by a processing agency shall be </a:t>
            </a:r>
            <a:r>
              <a:rPr lang="en-US" sz="2800" dirty="0" smtClean="0">
                <a:solidFill>
                  <a:srgbClr val="FFFF66"/>
                </a:solidFill>
              </a:rPr>
              <a:t>paid to </a:t>
            </a:r>
            <a:r>
              <a:rPr lang="en-US" sz="2800" dirty="0" smtClean="0"/>
              <a:t>the county for remittance to the </a:t>
            </a:r>
            <a:r>
              <a:rPr lang="en-US" sz="2800" dirty="0" smtClean="0">
                <a:solidFill>
                  <a:srgbClr val="FFFF66"/>
                </a:solidFill>
              </a:rPr>
              <a:t>State Treasurer </a:t>
            </a:r>
            <a:r>
              <a:rPr lang="en-US" sz="2800" dirty="0" smtClean="0"/>
              <a:t>and the </a:t>
            </a:r>
            <a:r>
              <a:rPr lang="en-US" sz="2800" dirty="0" smtClean="0">
                <a:solidFill>
                  <a:srgbClr val="FFFF66"/>
                </a:solidFill>
              </a:rPr>
              <a:t>remaining 50 percent </a:t>
            </a:r>
            <a:r>
              <a:rPr lang="en-US" sz="2800" dirty="0" smtClean="0"/>
              <a:t>shall be </a:t>
            </a:r>
            <a:r>
              <a:rPr lang="en-US" sz="2800" dirty="0" smtClean="0">
                <a:solidFill>
                  <a:srgbClr val="FFFF66"/>
                </a:solidFill>
              </a:rPr>
              <a:t>retained</a:t>
            </a:r>
            <a:r>
              <a:rPr lang="en-US" sz="2800" dirty="0" smtClean="0"/>
              <a:t> by the </a:t>
            </a:r>
            <a:r>
              <a:rPr lang="en-US" sz="2800" dirty="0" smtClean="0">
                <a:solidFill>
                  <a:srgbClr val="FFFF66"/>
                </a:solidFill>
              </a:rPr>
              <a:t>issuing agency and processing agency </a:t>
            </a:r>
            <a:r>
              <a:rPr lang="en-US" sz="2800" dirty="0" smtClean="0"/>
              <a:t>subject to the terms of the contract described in Section 40200.5. </a:t>
            </a:r>
            <a:endParaRPr lang="en-US" sz="2800"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600200"/>
          </a:xfrm>
        </p:spPr>
        <p:txBody>
          <a:bodyPr/>
          <a:lstStyle/>
          <a:p>
            <a:pPr algn="ctr"/>
            <a:r>
              <a:rPr lang="en-US" sz="4800" dirty="0" smtClean="0"/>
              <a:t>Offenses Eligible for Correction</a:t>
            </a:r>
            <a:endParaRPr lang="en-US" sz="4800" dirty="0"/>
          </a:p>
        </p:txBody>
      </p:sp>
      <p:sp>
        <p:nvSpPr>
          <p:cNvPr id="3" name="Content Placeholder 2"/>
          <p:cNvSpPr>
            <a:spLocks noGrp="1"/>
          </p:cNvSpPr>
          <p:nvPr>
            <p:ph idx="1"/>
          </p:nvPr>
        </p:nvSpPr>
        <p:spPr>
          <a:xfrm>
            <a:off x="304800" y="1905000"/>
            <a:ext cx="8650288" cy="4227513"/>
          </a:xfrm>
        </p:spPr>
        <p:txBody>
          <a:bodyPr>
            <a:normAutofit fontScale="92500"/>
          </a:bodyPr>
          <a:lstStyle/>
          <a:p>
            <a:pPr marL="457200" indent="-457200"/>
            <a:r>
              <a:rPr lang="en-US" sz="3000" dirty="0" smtClean="0"/>
              <a:t>VC 40303.5: Whenever any person is arrested for any of the following offenses, the arresting officer shall permit the arrested person to execute a notice containing a promise to correct the violation in accordance with the provisions of Section 40610 unless the arresting officer finds that any of the disqualifying conditions specified in subdivision (b) of Section 40610 exist . . .</a:t>
            </a:r>
          </a:p>
          <a:p>
            <a:pPr>
              <a:buNone/>
            </a:pPr>
            <a:r>
              <a:rPr lang="en-US" sz="2600" dirty="0" smtClean="0">
                <a:solidFill>
                  <a:srgbClr val="FFFF66"/>
                </a:solidFill>
              </a:rPr>
              <a:t>Refer to page xi of the UB&amp;PS.</a:t>
            </a:r>
            <a:endParaRPr lang="en-US" sz="2600" dirty="0">
              <a:solidFill>
                <a:srgbClr val="FFFF66"/>
              </a:solidFill>
            </a:endParaRPr>
          </a:p>
        </p:txBody>
      </p:sp>
      <p:sp>
        <p:nvSpPr>
          <p:cNvPr id="5" name="Slide Number Placeholder 4"/>
          <p:cNvSpPr>
            <a:spLocks noGrp="1"/>
          </p:cNvSpPr>
          <p:nvPr>
            <p:ph type="sldNum" sz="quarter" idx="12"/>
          </p:nvPr>
        </p:nvSpPr>
        <p:spPr/>
        <p:txBody>
          <a:bodyPr/>
          <a:lstStyle/>
          <a:p>
            <a:fld id="{4931917F-894A-4794-B261-FD8582ACDFE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371600"/>
          </a:xfrm>
        </p:spPr>
        <p:txBody>
          <a:bodyPr>
            <a:noAutofit/>
          </a:bodyPr>
          <a:lstStyle/>
          <a:p>
            <a:pPr algn="ctr"/>
            <a:r>
              <a:rPr lang="en-US" sz="4800" dirty="0" smtClean="0"/>
              <a:t>Parking Violations Statutes and Appendix C</a:t>
            </a:r>
            <a:endParaRPr lang="en-US" sz="4800" dirty="0"/>
          </a:p>
        </p:txBody>
      </p:sp>
      <p:sp>
        <p:nvSpPr>
          <p:cNvPr id="3" name="Content Placeholder 2"/>
          <p:cNvSpPr>
            <a:spLocks noGrp="1"/>
          </p:cNvSpPr>
          <p:nvPr>
            <p:ph idx="1"/>
          </p:nvPr>
        </p:nvSpPr>
        <p:spPr>
          <a:xfrm>
            <a:off x="228600" y="2057400"/>
            <a:ext cx="8650288" cy="4227513"/>
          </a:xfrm>
        </p:spPr>
        <p:txBody>
          <a:bodyPr>
            <a:normAutofit fontScale="40000" lnSpcReduction="20000"/>
          </a:bodyPr>
          <a:lstStyle/>
          <a:p>
            <a:pPr>
              <a:buNone/>
            </a:pPr>
            <a:r>
              <a:rPr lang="en-US" sz="5900" dirty="0" smtClean="0"/>
              <a:t>GC 76000 (b), (c), and (d)</a:t>
            </a:r>
          </a:p>
          <a:p>
            <a:r>
              <a:rPr lang="en-US" sz="5900" dirty="0" smtClean="0">
                <a:solidFill>
                  <a:srgbClr val="FFFF66"/>
                </a:solidFill>
              </a:rPr>
              <a:t>An additional penalty </a:t>
            </a:r>
            <a:r>
              <a:rPr lang="en-US" sz="5900" dirty="0" smtClean="0"/>
              <a:t>of $2.50 for every parking penalty, fine, or forfeiture imposed. </a:t>
            </a:r>
            <a:r>
              <a:rPr lang="en-US" sz="5000" dirty="0" smtClean="0">
                <a:solidFill>
                  <a:srgbClr val="FFFF66"/>
                </a:solidFill>
              </a:rPr>
              <a:t>See</a:t>
            </a:r>
            <a:r>
              <a:rPr lang="en-US" sz="5900" dirty="0" smtClean="0"/>
              <a:t> </a:t>
            </a:r>
            <a:r>
              <a:rPr lang="en-US" sz="5100" dirty="0" smtClean="0">
                <a:solidFill>
                  <a:srgbClr val="FFFF66"/>
                </a:solidFill>
              </a:rPr>
              <a:t>Appendix C</a:t>
            </a:r>
          </a:p>
          <a:p>
            <a:pPr lvl="1"/>
            <a:endParaRPr lang="en-US" dirty="0" smtClean="0">
              <a:solidFill>
                <a:schemeClr val="accent2">
                  <a:lumMod val="75000"/>
                </a:schemeClr>
              </a:solidFill>
            </a:endParaRPr>
          </a:p>
          <a:p>
            <a:pPr marL="457200" lvl="1" indent="0">
              <a:buNone/>
            </a:pPr>
            <a:r>
              <a:rPr lang="en-US" sz="5000" dirty="0" smtClean="0"/>
              <a:t>(b) In each authorized county, </a:t>
            </a:r>
            <a:r>
              <a:rPr lang="en-US" sz="5000" dirty="0" smtClean="0">
                <a:solidFill>
                  <a:srgbClr val="FFFF66"/>
                </a:solidFill>
              </a:rPr>
              <a:t>provided that the board of supervisors has adopted a resolution</a:t>
            </a:r>
            <a:r>
              <a:rPr lang="en-US" sz="5000" dirty="0" smtClean="0"/>
              <a:t> stating that the implementation of this subdivision is necessary to the county for the purposes authorized, with respect to each authorized fund established pursuant to Section 76100 or 76101, for every parking offense where a parking penalty, fine, or forfeiture is imposed, an added penalty of two dollars and fifty cents ($2.50) shall be included in the total penalty, fine, or forfeiture. Except as provided in subdivision (c), for each parking case collected in the courts of the county, the county treasurer shall place in each authorized fund two dollars and fifty cents ($2.50). </a:t>
            </a:r>
            <a:endParaRPr lang="en-US" sz="5000"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4931917F-894A-4794-B261-FD8582ACDFE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371600"/>
          </a:xfrm>
        </p:spPr>
        <p:txBody>
          <a:bodyPr/>
          <a:lstStyle/>
          <a:p>
            <a:pPr algn="ctr"/>
            <a:r>
              <a:rPr lang="en-US" sz="4800" dirty="0" smtClean="0"/>
              <a:t>Gov Code 76000(c) and (d)</a:t>
            </a:r>
            <a:endParaRPr lang="en-US" sz="4800" dirty="0"/>
          </a:p>
        </p:txBody>
      </p:sp>
      <p:sp>
        <p:nvSpPr>
          <p:cNvPr id="3" name="Content Placeholder 2"/>
          <p:cNvSpPr>
            <a:spLocks noGrp="1"/>
          </p:cNvSpPr>
          <p:nvPr>
            <p:ph idx="1"/>
          </p:nvPr>
        </p:nvSpPr>
        <p:spPr>
          <a:xfrm>
            <a:off x="381000" y="1828800"/>
            <a:ext cx="8497888" cy="4227513"/>
          </a:xfrm>
        </p:spPr>
        <p:txBody>
          <a:bodyPr>
            <a:normAutofit fontScale="62500" lnSpcReduction="20000"/>
          </a:bodyPr>
          <a:lstStyle/>
          <a:p>
            <a:pPr>
              <a:buNone/>
            </a:pPr>
            <a:r>
              <a:rPr lang="en-US" dirty="0" smtClean="0"/>
              <a:t>(c) The county treasurer shall deposit one dollar ($1) of every two dollars and fifty cents ($2.50) collected pursuant to subdivision (b) into the general fund of the county. </a:t>
            </a:r>
          </a:p>
          <a:p>
            <a:pPr>
              <a:buNone/>
            </a:pPr>
            <a:r>
              <a:rPr lang="en-US" dirty="0" smtClean="0"/>
              <a:t>(d) The authority to impose the two-dollar-and-fifty-cent ($2.50) penalty authorized by subdivision (b) shall be </a:t>
            </a:r>
            <a:r>
              <a:rPr lang="en-US" dirty="0" smtClean="0">
                <a:solidFill>
                  <a:srgbClr val="FFFF66"/>
                </a:solidFill>
              </a:rPr>
              <a:t>reduced to one dollar ($1) </a:t>
            </a:r>
            <a:r>
              <a:rPr lang="en-US" dirty="0" smtClean="0"/>
              <a:t>as of the date of transfer of responsibility for facilities from the county to the Judicial Council pursuant to Article 3 (commencing with Section 70321) of Chapter 5.1, </a:t>
            </a:r>
            <a:r>
              <a:rPr lang="en-US" dirty="0" smtClean="0">
                <a:solidFill>
                  <a:srgbClr val="FFFF66"/>
                </a:solidFill>
              </a:rPr>
              <a:t>except as money is needed to pay for construction</a:t>
            </a:r>
            <a:r>
              <a:rPr lang="en-US" dirty="0" smtClean="0"/>
              <a:t> provided for in Section 76100 and undertaken prior to the transfer of responsibility for facilities from the county to the Judicial Council. </a:t>
            </a:r>
            <a:endParaRPr lang="en-US"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371600"/>
          </a:xfrm>
        </p:spPr>
        <p:txBody>
          <a:bodyPr>
            <a:noAutofit/>
          </a:bodyPr>
          <a:lstStyle/>
          <a:p>
            <a:pPr algn="ctr"/>
            <a:r>
              <a:rPr lang="en-US" sz="4800" dirty="0" smtClean="0"/>
              <a:t>Parking Violations Statutes and Appendix C</a:t>
            </a:r>
            <a:endParaRPr lang="en-US" sz="4800" dirty="0"/>
          </a:p>
        </p:txBody>
      </p:sp>
      <p:sp>
        <p:nvSpPr>
          <p:cNvPr id="3" name="Content Placeholder 2"/>
          <p:cNvSpPr>
            <a:spLocks noGrp="1"/>
          </p:cNvSpPr>
          <p:nvPr>
            <p:ph idx="1"/>
          </p:nvPr>
        </p:nvSpPr>
        <p:spPr>
          <a:xfrm>
            <a:off x="228600" y="2057400"/>
            <a:ext cx="8650288" cy="4227513"/>
          </a:xfrm>
        </p:spPr>
        <p:txBody>
          <a:bodyPr>
            <a:normAutofit/>
          </a:bodyPr>
          <a:lstStyle/>
          <a:p>
            <a:r>
              <a:rPr lang="en-US" sz="2800" dirty="0" smtClean="0"/>
              <a:t>GC 70372(b) imposes an </a:t>
            </a:r>
            <a:r>
              <a:rPr lang="en-US" sz="2800" dirty="0" smtClean="0">
                <a:solidFill>
                  <a:srgbClr val="FFFF66"/>
                </a:solidFill>
              </a:rPr>
              <a:t>additional assessment </a:t>
            </a:r>
            <a:r>
              <a:rPr lang="en-US" sz="2800" dirty="0" smtClean="0"/>
              <a:t>of </a:t>
            </a:r>
            <a:r>
              <a:rPr lang="en-US" sz="2800" dirty="0" smtClean="0">
                <a:solidFill>
                  <a:srgbClr val="FFFF66"/>
                </a:solidFill>
              </a:rPr>
              <a:t>$4.50 </a:t>
            </a:r>
            <a:r>
              <a:rPr lang="en-US" sz="2800" dirty="0" smtClean="0"/>
              <a:t>on each parking penalty, fine, or forfeiture </a:t>
            </a:r>
            <a:r>
              <a:rPr lang="en-US" sz="2800" dirty="0" smtClean="0">
                <a:solidFill>
                  <a:srgbClr val="FFFF66"/>
                </a:solidFill>
              </a:rPr>
              <a:t>(</a:t>
            </a:r>
            <a:r>
              <a:rPr lang="en-US" sz="2800" u="sng" dirty="0" smtClean="0">
                <a:solidFill>
                  <a:srgbClr val="FFFF66"/>
                </a:solidFill>
              </a:rPr>
              <a:t>violation infraction conviction):</a:t>
            </a:r>
          </a:p>
          <a:p>
            <a:pPr lvl="1"/>
            <a:r>
              <a:rPr lang="en-US" sz="2800" dirty="0" smtClean="0"/>
              <a:t>State Court Construction Penalty. </a:t>
            </a:r>
            <a:r>
              <a:rPr lang="en-US" sz="2000" dirty="0" smtClean="0">
                <a:solidFill>
                  <a:srgbClr val="FFFF66"/>
                </a:solidFill>
              </a:rPr>
              <a:t>See Appendix C</a:t>
            </a:r>
          </a:p>
          <a:p>
            <a:pPr lvl="1"/>
            <a:r>
              <a:rPr lang="en-US" sz="2800" dirty="0" smtClean="0"/>
              <a:t>100% distribution to State (2/3 to ICNA and 1/3 to State Court Facilities Construction Fund).  </a:t>
            </a:r>
            <a:r>
              <a:rPr lang="en-US" sz="2000" dirty="0" smtClean="0">
                <a:solidFill>
                  <a:srgbClr val="FFFF66"/>
                </a:solidFill>
              </a:rPr>
              <a:t>See Appendix C</a:t>
            </a:r>
            <a:endParaRPr lang="en-US" sz="2800" dirty="0" smtClean="0"/>
          </a:p>
          <a:p>
            <a:endParaRPr lang="en-US" dirty="0">
              <a:solidFill>
                <a:schemeClr val="tx2">
                  <a:lumMod val="60000"/>
                  <a:lumOff val="40000"/>
                </a:schemeClr>
              </a:solidFill>
            </a:endParaRPr>
          </a:p>
        </p:txBody>
      </p:sp>
      <p:sp>
        <p:nvSpPr>
          <p:cNvPr id="5" name="Slide Number Placeholder 4"/>
          <p:cNvSpPr>
            <a:spLocks noGrp="1"/>
          </p:cNvSpPr>
          <p:nvPr>
            <p:ph type="sldNum" sz="quarter" idx="12"/>
          </p:nvPr>
        </p:nvSpPr>
        <p:spPr/>
        <p:txBody>
          <a:bodyPr/>
          <a:lstStyle/>
          <a:p>
            <a:fld id="{4931917F-894A-4794-B261-FD8582ACDFED}"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676400"/>
          </a:xfrm>
        </p:spPr>
        <p:txBody>
          <a:bodyPr>
            <a:normAutofit/>
          </a:bodyPr>
          <a:lstStyle/>
          <a:p>
            <a:pPr algn="ctr"/>
            <a:r>
              <a:rPr lang="en-US" sz="4800" dirty="0" smtClean="0"/>
              <a:t>Parking Violations Statutes and Appendix C</a:t>
            </a:r>
            <a:endParaRPr lang="en-US" sz="4800" dirty="0"/>
          </a:p>
        </p:txBody>
      </p:sp>
      <p:sp>
        <p:nvSpPr>
          <p:cNvPr id="3" name="Content Placeholder 2"/>
          <p:cNvSpPr>
            <a:spLocks noGrp="1"/>
          </p:cNvSpPr>
          <p:nvPr>
            <p:ph idx="1"/>
          </p:nvPr>
        </p:nvSpPr>
        <p:spPr>
          <a:xfrm>
            <a:off x="304800" y="2057400"/>
            <a:ext cx="8650288" cy="4227513"/>
          </a:xfrm>
        </p:spPr>
        <p:txBody>
          <a:bodyPr>
            <a:normAutofit/>
          </a:bodyPr>
          <a:lstStyle/>
          <a:p>
            <a:r>
              <a:rPr lang="en-US" sz="2800" dirty="0" smtClean="0"/>
              <a:t>GC 76000.3 imposes a </a:t>
            </a:r>
            <a:r>
              <a:rPr lang="en-US" sz="2800" dirty="0" smtClean="0">
                <a:solidFill>
                  <a:srgbClr val="FFFF66"/>
                </a:solidFill>
              </a:rPr>
              <a:t>$3 penalty</a:t>
            </a:r>
            <a:r>
              <a:rPr lang="en-US" sz="2800" dirty="0" smtClean="0">
                <a:solidFill>
                  <a:srgbClr val="FF0000"/>
                </a:solidFill>
              </a:rPr>
              <a:t> </a:t>
            </a:r>
            <a:r>
              <a:rPr lang="en-US" sz="2800" dirty="0" smtClean="0"/>
              <a:t>on </a:t>
            </a:r>
            <a:r>
              <a:rPr lang="en-US" sz="2800" dirty="0" smtClean="0">
                <a:solidFill>
                  <a:srgbClr val="FFFF66"/>
                </a:solidFill>
              </a:rPr>
              <a:t>every fine </a:t>
            </a:r>
            <a:r>
              <a:rPr lang="en-US" sz="2800" dirty="0" smtClean="0"/>
              <a:t>imposed for a </a:t>
            </a:r>
            <a:r>
              <a:rPr lang="en-US" sz="2800" dirty="0" smtClean="0">
                <a:solidFill>
                  <a:srgbClr val="FFFF66"/>
                </a:solidFill>
              </a:rPr>
              <a:t>parking infraction violation </a:t>
            </a:r>
            <a:r>
              <a:rPr lang="en-US" sz="2800" dirty="0" smtClean="0"/>
              <a:t>committed </a:t>
            </a:r>
            <a:r>
              <a:rPr lang="en-US" sz="2800" u="sng" dirty="0" smtClean="0"/>
              <a:t>on or after January 1, 2011:</a:t>
            </a:r>
          </a:p>
          <a:p>
            <a:endParaRPr lang="en-US" sz="1200" dirty="0" smtClean="0"/>
          </a:p>
          <a:p>
            <a:pPr lvl="1"/>
            <a:r>
              <a:rPr lang="en-US" sz="2400" dirty="0" smtClean="0"/>
              <a:t>Trial Court Trust Fund Parking Penalty, </a:t>
            </a:r>
            <a:r>
              <a:rPr lang="en-US" sz="2000" dirty="0" smtClean="0">
                <a:solidFill>
                  <a:srgbClr val="FFFF66"/>
                </a:solidFill>
              </a:rPr>
              <a:t>See Appendix C</a:t>
            </a:r>
          </a:p>
          <a:p>
            <a:pPr lvl="1"/>
            <a:r>
              <a:rPr lang="en-US" sz="2400" dirty="0" smtClean="0"/>
              <a:t>Distribution to the State Trial Court Trust fund established by GC 68085</a:t>
            </a:r>
          </a:p>
          <a:p>
            <a:pPr lvl="1"/>
            <a:r>
              <a:rPr lang="en-US" sz="2400" dirty="0" smtClean="0"/>
              <a:t>Effective until July 1, 2013  </a:t>
            </a:r>
            <a:r>
              <a:rPr lang="en-US" sz="2400" dirty="0" smtClean="0">
                <a:solidFill>
                  <a:srgbClr val="FFFF00"/>
                </a:solidFill>
              </a:rPr>
              <a:t>(Sunset has been removed)</a:t>
            </a:r>
            <a:endParaRPr lang="en-US" sz="2400" dirty="0">
              <a:solidFill>
                <a:srgbClr val="FFFF00"/>
              </a:solidFill>
            </a:endParaRPr>
          </a:p>
        </p:txBody>
      </p:sp>
      <p:sp>
        <p:nvSpPr>
          <p:cNvPr id="5" name="Slide Number Placeholder 4"/>
          <p:cNvSpPr>
            <a:spLocks noGrp="1"/>
          </p:cNvSpPr>
          <p:nvPr>
            <p:ph type="sldNum" sz="quarter" idx="12"/>
          </p:nvPr>
        </p:nvSpPr>
        <p:spPr/>
        <p:txBody>
          <a:bodyPr/>
          <a:lstStyle/>
          <a:p>
            <a:fld id="{4931917F-894A-4794-B261-FD8582ACDFED}"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371600"/>
          </a:xfrm>
        </p:spPr>
        <p:txBody>
          <a:bodyPr>
            <a:noAutofit/>
          </a:bodyPr>
          <a:lstStyle/>
          <a:p>
            <a:pPr algn="ctr"/>
            <a:r>
              <a:rPr lang="en-US" sz="4800" dirty="0" smtClean="0"/>
              <a:t>Parking Violations Statutes and Appendix C</a:t>
            </a:r>
            <a:endParaRPr lang="en-US" sz="4800" dirty="0"/>
          </a:p>
        </p:txBody>
      </p:sp>
      <p:sp>
        <p:nvSpPr>
          <p:cNvPr id="3" name="Content Placeholder 2"/>
          <p:cNvSpPr>
            <a:spLocks noGrp="1"/>
          </p:cNvSpPr>
          <p:nvPr>
            <p:ph idx="1"/>
          </p:nvPr>
        </p:nvSpPr>
        <p:spPr>
          <a:xfrm>
            <a:off x="304800" y="2057400"/>
            <a:ext cx="8650288" cy="4227513"/>
          </a:xfrm>
        </p:spPr>
        <p:txBody>
          <a:bodyPr/>
          <a:lstStyle/>
          <a:p>
            <a:r>
              <a:rPr lang="en-US" sz="2800" dirty="0" smtClean="0"/>
              <a:t>GC 70373 requires a </a:t>
            </a:r>
            <a:r>
              <a:rPr lang="en-US" sz="2800" u="sng" dirty="0" smtClean="0">
                <a:solidFill>
                  <a:srgbClr val="FFFF66"/>
                </a:solidFill>
              </a:rPr>
              <a:t>criminal</a:t>
            </a:r>
            <a:r>
              <a:rPr lang="en-US" sz="2800" dirty="0" smtClean="0">
                <a:solidFill>
                  <a:srgbClr val="FFFF66"/>
                </a:solidFill>
              </a:rPr>
              <a:t> </a:t>
            </a:r>
            <a:r>
              <a:rPr lang="en-US" sz="2800" u="sng" dirty="0" smtClean="0">
                <a:solidFill>
                  <a:srgbClr val="FFFF66"/>
                </a:solidFill>
              </a:rPr>
              <a:t>conviction </a:t>
            </a:r>
            <a:r>
              <a:rPr lang="en-US" sz="2800" dirty="0" smtClean="0"/>
              <a:t>assessment of </a:t>
            </a:r>
            <a:r>
              <a:rPr lang="en-US" sz="2800" dirty="0" smtClean="0">
                <a:solidFill>
                  <a:srgbClr val="FFFF66"/>
                </a:solidFill>
              </a:rPr>
              <a:t>$35:</a:t>
            </a:r>
          </a:p>
          <a:p>
            <a:pPr lvl="1"/>
            <a:endParaRPr lang="en-US" sz="1200" dirty="0" smtClean="0"/>
          </a:p>
          <a:p>
            <a:pPr lvl="1"/>
            <a:r>
              <a:rPr lang="en-US" sz="2800" dirty="0" smtClean="0"/>
              <a:t>Criminal Conviction Assessment.  </a:t>
            </a:r>
            <a:r>
              <a:rPr lang="en-US" sz="2000" dirty="0" smtClean="0">
                <a:solidFill>
                  <a:srgbClr val="FFFF66"/>
                </a:solidFill>
              </a:rPr>
              <a:t>See Appendix C</a:t>
            </a:r>
          </a:p>
          <a:p>
            <a:pPr lvl="1"/>
            <a:r>
              <a:rPr lang="en-US" sz="2800" dirty="0" smtClean="0"/>
              <a:t>100% distribution to State (ICNA fund GC 70371.5). </a:t>
            </a:r>
            <a:r>
              <a:rPr lang="en-US" sz="2000" dirty="0" smtClean="0">
                <a:solidFill>
                  <a:srgbClr val="FFFF66"/>
                </a:solidFill>
              </a:rPr>
              <a:t>See Appendix C</a:t>
            </a:r>
            <a:endParaRPr lang="en-US" sz="2800" dirty="0" smtClean="0"/>
          </a:p>
          <a:p>
            <a:endParaRPr lang="en-US"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Distribution Spreadsheets</a:t>
            </a:r>
            <a:endParaRPr lang="en-US" dirty="0"/>
          </a:p>
        </p:txBody>
      </p:sp>
      <p:sp>
        <p:nvSpPr>
          <p:cNvPr id="3" name="Subtitle 2"/>
          <p:cNvSpPr>
            <a:spLocks noGrp="1"/>
          </p:cNvSpPr>
          <p:nvPr>
            <p:ph type="subTitle" idx="1"/>
          </p:nvPr>
        </p:nvSpPr>
        <p:spPr/>
        <p:txBody>
          <a:bodyPr>
            <a:noAutofit/>
          </a:bodyPr>
          <a:lstStyle/>
          <a:p>
            <a:pPr algn="l"/>
            <a:r>
              <a:rPr lang="en-US" sz="1800" dirty="0" smtClean="0"/>
              <a:t>Disclaimer: All spreadsheets have been updated to reflect what we believe are the statutes in effect as of </a:t>
            </a:r>
            <a:r>
              <a:rPr lang="en-US" sz="1800" dirty="0" smtClean="0">
                <a:solidFill>
                  <a:srgbClr val="FFFF66"/>
                </a:solidFill>
              </a:rPr>
              <a:t>TODAY.</a:t>
            </a:r>
            <a:r>
              <a:rPr lang="en-US" sz="1800" dirty="0" smtClean="0">
                <a:solidFill>
                  <a:srgbClr val="FF0000"/>
                </a:solidFill>
              </a:rPr>
              <a:t>  </a:t>
            </a:r>
            <a:r>
              <a:rPr lang="en-US" sz="1800" dirty="0" smtClean="0"/>
              <a:t>Thus, they are subject to change based on laws that are effective subsequent to today’s training.  When using the spreadsheets, be sure the fines, penalties, and fees reflect the statutes in effect for the period being reviewed.</a:t>
            </a:r>
          </a:p>
          <a:p>
            <a:endParaRPr lang="en-US" sz="1800" dirty="0"/>
          </a:p>
        </p:txBody>
      </p:sp>
      <p:sp>
        <p:nvSpPr>
          <p:cNvPr id="5" name="Slide Number Placeholder 4"/>
          <p:cNvSpPr>
            <a:spLocks noGrp="1"/>
          </p:cNvSpPr>
          <p:nvPr>
            <p:ph type="sldNum" sz="quarter" idx="4"/>
          </p:nvPr>
        </p:nvSpPr>
        <p:spPr/>
        <p:txBody>
          <a:bodyPr/>
          <a:lstStyle/>
          <a:p>
            <a:fld id="{4931917F-894A-4794-B261-FD8582ACDFED}"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931917F-894A-4794-B261-FD8582ACDFED}" type="slidenum">
              <a:rPr lang="en-US" smtClean="0"/>
              <a:pPr/>
              <a:t>29</a:t>
            </a:fld>
            <a:endParaRPr lang="en-US" dirty="0"/>
          </a:p>
        </p:txBody>
      </p:sp>
      <p:graphicFrame>
        <p:nvGraphicFramePr>
          <p:cNvPr id="1027" name="Object 3"/>
          <p:cNvGraphicFramePr>
            <a:graphicFrameLocks noChangeAspect="1"/>
          </p:cNvGraphicFramePr>
          <p:nvPr/>
        </p:nvGraphicFramePr>
        <p:xfrm>
          <a:off x="0" y="228600"/>
          <a:ext cx="9144000" cy="6324600"/>
        </p:xfrm>
        <a:graphic>
          <a:graphicData uri="http://schemas.openxmlformats.org/presentationml/2006/ole">
            <p:oleObj spid="_x0000_s1027" name="Worksheet" r:id="rId3" imgW="12611167" imgH="11106135" progId="Excel.Sheet.12">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dirty="0" smtClean="0"/>
              <a:t>Faculty and Contacts</a:t>
            </a:r>
            <a:endParaRPr lang="en-US" dirty="0"/>
          </a:p>
        </p:txBody>
      </p:sp>
      <p:sp>
        <p:nvSpPr>
          <p:cNvPr id="3" name="Content Placeholder 2"/>
          <p:cNvSpPr>
            <a:spLocks noGrp="1"/>
          </p:cNvSpPr>
          <p:nvPr>
            <p:ph sz="half" idx="1"/>
          </p:nvPr>
        </p:nvSpPr>
        <p:spPr>
          <a:xfrm>
            <a:off x="457200" y="1600200"/>
            <a:ext cx="4648200" cy="4525963"/>
          </a:xfrm>
        </p:spPr>
        <p:txBody>
          <a:bodyPr>
            <a:normAutofit fontScale="92500"/>
          </a:bodyPr>
          <a:lstStyle/>
          <a:p>
            <a:pPr>
              <a:buNone/>
            </a:pPr>
            <a:r>
              <a:rPr lang="en-US" sz="2400" dirty="0" smtClean="0"/>
              <a:t>State Controller’s Office:</a:t>
            </a:r>
          </a:p>
          <a:p>
            <a:r>
              <a:rPr lang="en-US" sz="2400" dirty="0" smtClean="0"/>
              <a:t>Jim Reisinger </a:t>
            </a:r>
          </a:p>
          <a:p>
            <a:r>
              <a:rPr lang="en-US" sz="2400" dirty="0" smtClean="0"/>
              <a:t>Darryl Mar</a:t>
            </a:r>
          </a:p>
          <a:p>
            <a:r>
              <a:rPr lang="en-US" sz="2400" dirty="0" smtClean="0"/>
              <a:t>Sandeep Singh</a:t>
            </a:r>
          </a:p>
          <a:p>
            <a:pPr>
              <a:buNone/>
            </a:pPr>
            <a:endParaRPr lang="en-US" sz="2400" dirty="0" smtClean="0"/>
          </a:p>
          <a:p>
            <a:pPr>
              <a:buNone/>
            </a:pPr>
            <a:r>
              <a:rPr lang="en-US" sz="2400" dirty="0" smtClean="0"/>
              <a:t>Administrative Office of the Courts:</a:t>
            </a:r>
          </a:p>
          <a:p>
            <a:r>
              <a:rPr lang="en-US" sz="2400" dirty="0" smtClean="0"/>
              <a:t>John Judnick</a:t>
            </a:r>
          </a:p>
          <a:p>
            <a:r>
              <a:rPr lang="en-US" sz="2400" dirty="0" smtClean="0"/>
              <a:t>Robert Cabral</a:t>
            </a:r>
          </a:p>
          <a:p>
            <a:r>
              <a:rPr lang="en-US" sz="2400" dirty="0" smtClean="0"/>
              <a:t>Ryan Mendoza</a:t>
            </a:r>
          </a:p>
        </p:txBody>
      </p:sp>
      <p:sp>
        <p:nvSpPr>
          <p:cNvPr id="4" name="Content Placeholder 3"/>
          <p:cNvSpPr>
            <a:spLocks noGrp="1"/>
          </p:cNvSpPr>
          <p:nvPr>
            <p:ph sz="half" idx="2"/>
          </p:nvPr>
        </p:nvSpPr>
        <p:spPr>
          <a:xfrm>
            <a:off x="5200650" y="2133600"/>
            <a:ext cx="3754438" cy="3998913"/>
          </a:xfrm>
        </p:spPr>
        <p:txBody>
          <a:bodyPr>
            <a:normAutofit fontScale="92500"/>
          </a:bodyPr>
          <a:lstStyle/>
          <a:p>
            <a:pPr>
              <a:buNone/>
            </a:pPr>
            <a:r>
              <a:rPr lang="en-US" sz="2400" dirty="0" smtClean="0">
                <a:solidFill>
                  <a:schemeClr val="accent1"/>
                </a:solidFill>
              </a:rPr>
              <a:t>jreisinger@sco.ca.gov</a:t>
            </a:r>
          </a:p>
          <a:p>
            <a:pPr>
              <a:buNone/>
            </a:pPr>
            <a:r>
              <a:rPr lang="en-US" sz="2400" dirty="0" smtClean="0">
                <a:solidFill>
                  <a:schemeClr val="accent1"/>
                </a:solidFill>
              </a:rPr>
              <a:t>dmar@sco.ca.gov</a:t>
            </a:r>
          </a:p>
          <a:p>
            <a:pPr>
              <a:buNone/>
            </a:pPr>
            <a:r>
              <a:rPr lang="en-US" sz="2400" dirty="0" smtClean="0">
                <a:solidFill>
                  <a:schemeClr val="accent1"/>
                </a:solidFill>
              </a:rPr>
              <a:t>sxsingh@sco.ca.gov</a:t>
            </a:r>
          </a:p>
          <a:p>
            <a:pPr>
              <a:buNone/>
            </a:pPr>
            <a:endParaRPr lang="en-US" sz="2400" dirty="0" smtClean="0">
              <a:solidFill>
                <a:schemeClr val="accent1"/>
              </a:solidFill>
            </a:endParaRPr>
          </a:p>
          <a:p>
            <a:pPr>
              <a:buNone/>
            </a:pPr>
            <a:endParaRPr lang="en-US" sz="2400" dirty="0" smtClean="0">
              <a:solidFill>
                <a:schemeClr val="accent1"/>
              </a:solidFill>
            </a:endParaRPr>
          </a:p>
          <a:p>
            <a:pPr>
              <a:buNone/>
            </a:pPr>
            <a:r>
              <a:rPr lang="en-US" sz="2400" dirty="0" smtClean="0">
                <a:solidFill>
                  <a:schemeClr val="accent1"/>
                </a:solidFill>
              </a:rPr>
              <a:t>john.judnick@jud.ca.gov</a:t>
            </a:r>
          </a:p>
          <a:p>
            <a:pPr>
              <a:buNone/>
            </a:pPr>
            <a:r>
              <a:rPr lang="en-US" sz="2400" dirty="0" smtClean="0">
                <a:solidFill>
                  <a:schemeClr val="accent1"/>
                </a:solidFill>
              </a:rPr>
              <a:t>robert.cabral@jud.ca.gov</a:t>
            </a:r>
          </a:p>
          <a:p>
            <a:pPr>
              <a:buNone/>
            </a:pPr>
            <a:r>
              <a:rPr lang="en-US" sz="2400" dirty="0" smtClean="0">
                <a:solidFill>
                  <a:schemeClr val="accent1"/>
                </a:solidFill>
              </a:rPr>
              <a:t>ryan.mendoza@jud.ca.gov</a:t>
            </a:r>
          </a:p>
          <a:p>
            <a:pPr>
              <a:buNone/>
            </a:pPr>
            <a:endParaRPr lang="en-US" sz="2400" dirty="0" smtClean="0">
              <a:solidFill>
                <a:srgbClr val="FFFF00"/>
              </a:solidFill>
            </a:endParaRPr>
          </a:p>
        </p:txBody>
      </p:sp>
      <p:sp>
        <p:nvSpPr>
          <p:cNvPr id="7" name="Slide Number Placeholder 6"/>
          <p:cNvSpPr>
            <a:spLocks noGrp="1"/>
          </p:cNvSpPr>
          <p:nvPr>
            <p:ph type="sldNum" sz="quarter" idx="12"/>
          </p:nvPr>
        </p:nvSpPr>
        <p:spPr/>
        <p:txBody>
          <a:bodyPr/>
          <a:lstStyle/>
          <a:p>
            <a:fld id="{D91E92B5-5CA0-41D7-9D4B-DC49FD84167D}"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31917F-894A-4794-B261-FD8582ACDFED}" type="slidenum">
              <a:rPr lang="en-US" smtClean="0"/>
              <a:pPr/>
              <a:t>30</a:t>
            </a:fld>
            <a:endParaRPr lang="en-US" dirty="0"/>
          </a:p>
        </p:txBody>
      </p:sp>
      <p:graphicFrame>
        <p:nvGraphicFramePr>
          <p:cNvPr id="39938" name="Object 2"/>
          <p:cNvGraphicFramePr>
            <a:graphicFrameLocks noChangeAspect="1"/>
          </p:cNvGraphicFramePr>
          <p:nvPr/>
        </p:nvGraphicFramePr>
        <p:xfrm>
          <a:off x="152400" y="131763"/>
          <a:ext cx="8839200" cy="6656387"/>
        </p:xfrm>
        <a:graphic>
          <a:graphicData uri="http://schemas.openxmlformats.org/presentationml/2006/ole">
            <p:oleObj spid="_x0000_s39938" name="Worksheet" r:id="rId3" imgW="12030159" imgH="9648769" progId="Excel.Sheet.8">
              <p:link updateAutomatic="1"/>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31917F-894A-4794-B261-FD8582ACDFED}" type="slidenum">
              <a:rPr lang="en-US" smtClean="0"/>
              <a:pPr/>
              <a:t>31</a:t>
            </a:fld>
            <a:endParaRPr lang="en-US" dirty="0"/>
          </a:p>
        </p:txBody>
      </p:sp>
      <p:graphicFrame>
        <p:nvGraphicFramePr>
          <p:cNvPr id="40963" name="Object 3"/>
          <p:cNvGraphicFramePr>
            <a:graphicFrameLocks noChangeAspect="1"/>
          </p:cNvGraphicFramePr>
          <p:nvPr/>
        </p:nvGraphicFramePr>
        <p:xfrm>
          <a:off x="304800" y="213941"/>
          <a:ext cx="8839200" cy="6644059"/>
        </p:xfrm>
        <a:graphic>
          <a:graphicData uri="http://schemas.openxmlformats.org/presentationml/2006/ole">
            <p:oleObj spid="_x0000_s40963" name="Worksheet" r:id="rId3" imgW="12030159" imgH="9448834" progId="Excel.Sheet.8">
              <p:link updateAutomatic="1"/>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62000"/>
          </a:xfrm>
        </p:spPr>
        <p:txBody>
          <a:bodyPr/>
          <a:lstStyle/>
          <a:p>
            <a:pPr algn="ctr"/>
            <a:r>
              <a:rPr lang="en-US" sz="4400" dirty="0" smtClean="0"/>
              <a:t>BREAKOUT SESSION 1 Recap</a:t>
            </a:r>
            <a:endParaRPr lang="en-US" sz="4400" dirty="0"/>
          </a:p>
        </p:txBody>
      </p:sp>
      <p:sp>
        <p:nvSpPr>
          <p:cNvPr id="3" name="Content Placeholder 2"/>
          <p:cNvSpPr>
            <a:spLocks noGrp="1"/>
          </p:cNvSpPr>
          <p:nvPr>
            <p:ph idx="1"/>
          </p:nvPr>
        </p:nvSpPr>
        <p:spPr>
          <a:xfrm>
            <a:off x="609600" y="1219200"/>
            <a:ext cx="8001000" cy="4684715"/>
          </a:xfrm>
        </p:spPr>
        <p:txBody>
          <a:bodyPr/>
          <a:lstStyle/>
          <a:p>
            <a:pPr marL="457200" indent="-457200">
              <a:buNone/>
            </a:pPr>
            <a:r>
              <a:rPr lang="en-US" sz="2800" b="1" dirty="0" smtClean="0"/>
              <a:t>Covered the Following:</a:t>
            </a:r>
          </a:p>
          <a:p>
            <a:pPr marL="514350" indent="-514350">
              <a:buAutoNum type="arabicPeriod"/>
            </a:pPr>
            <a:r>
              <a:rPr lang="en-US" sz="1900" b="1" dirty="0" smtClean="0"/>
              <a:t>Parking violations </a:t>
            </a:r>
            <a:r>
              <a:rPr lang="en-US" sz="1900" dirty="0" smtClean="0"/>
              <a:t>– 1993 revision of parking infractions to administrative offenses</a:t>
            </a:r>
          </a:p>
          <a:p>
            <a:pPr marL="514350" indent="-514350">
              <a:buAutoNum type="arabicPeriod"/>
            </a:pPr>
            <a:r>
              <a:rPr lang="en-US" sz="1900" b="1" dirty="0" smtClean="0"/>
              <a:t>Vehicle Code section 463 </a:t>
            </a:r>
            <a:r>
              <a:rPr lang="en-US" sz="1900" dirty="0" smtClean="0"/>
              <a:t>-  definition of “parking”</a:t>
            </a:r>
          </a:p>
          <a:p>
            <a:pPr marL="514350" indent="-514350">
              <a:buFont typeface="Arial" pitchFamily="34" charset="0"/>
              <a:buAutoNum type="arabicPeriod"/>
            </a:pPr>
            <a:r>
              <a:rPr lang="en-US" sz="1900" b="1" dirty="0" smtClean="0"/>
              <a:t>Uniform Bail and Penalty Schedule – </a:t>
            </a:r>
            <a:r>
              <a:rPr lang="en-US" sz="1900" dirty="0" smtClean="0"/>
              <a:t>parking infractions</a:t>
            </a:r>
          </a:p>
          <a:p>
            <a:pPr marL="514350" indent="-514350">
              <a:buFont typeface="Arial" pitchFamily="34" charset="0"/>
              <a:buAutoNum type="arabicPeriod"/>
            </a:pPr>
            <a:r>
              <a:rPr lang="en-US" sz="1900" b="1" dirty="0" smtClean="0"/>
              <a:t>Parking Offense Citations Under GC 76000.3(a) and (c)</a:t>
            </a:r>
          </a:p>
          <a:p>
            <a:pPr marL="514350" indent="-514350">
              <a:buAutoNum type="arabicPeriod"/>
            </a:pPr>
            <a:r>
              <a:rPr lang="en-US" sz="1900" b="1" dirty="0" smtClean="0"/>
              <a:t>Parking Infractions Under GC 76000(b)</a:t>
            </a:r>
          </a:p>
          <a:p>
            <a:pPr marL="514350" indent="-514350">
              <a:buFont typeface="+mj-lt"/>
              <a:buAutoNum type="arabicPeriod"/>
            </a:pPr>
            <a:r>
              <a:rPr lang="en-US" sz="1900" b="1" dirty="0" smtClean="0"/>
              <a:t>Equipment Violations on Parking Citations</a:t>
            </a:r>
          </a:p>
          <a:p>
            <a:pPr marL="914400" lvl="1" indent="-514350"/>
            <a:r>
              <a:rPr lang="en-US" sz="1800" dirty="0" smtClean="0"/>
              <a:t>VC 40225(a) – (c)</a:t>
            </a:r>
          </a:p>
          <a:p>
            <a:pPr marL="914400" lvl="1" indent="-514350"/>
            <a:r>
              <a:rPr lang="en-US" sz="1800" dirty="0" smtClean="0"/>
              <a:t>VC 40303.5</a:t>
            </a:r>
          </a:p>
          <a:p>
            <a:pPr marL="514350" indent="-514350">
              <a:buFont typeface="+mj-lt"/>
              <a:buAutoNum type="arabicPeriod"/>
            </a:pPr>
            <a:r>
              <a:rPr lang="en-US" sz="1900" b="1" dirty="0" smtClean="0"/>
              <a:t>SCO Appendix C - </a:t>
            </a:r>
            <a:r>
              <a:rPr lang="en-US" sz="1900" dirty="0" smtClean="0"/>
              <a:t>some applicable statutory sections </a:t>
            </a:r>
          </a:p>
          <a:p>
            <a:pPr marL="514350" indent="-514350">
              <a:buNone/>
            </a:pPr>
            <a:r>
              <a:rPr lang="en-US" sz="1900" b="1" dirty="0" smtClean="0">
                <a:solidFill>
                  <a:schemeClr val="tx2"/>
                </a:solidFill>
              </a:rPr>
              <a:t>8.</a:t>
            </a:r>
            <a:r>
              <a:rPr lang="en-US" sz="1900" b="1" dirty="0" smtClean="0"/>
              <a:t>	Parking Distribution Examples</a:t>
            </a:r>
          </a:p>
          <a:p>
            <a:pPr marL="457200" indent="-457200">
              <a:buAutoNum type="arabicPeriod" startAt="7"/>
            </a:pPr>
            <a:endParaRPr lang="en-US" sz="20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20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20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371600"/>
          </a:xfrm>
        </p:spPr>
        <p:txBody>
          <a:bodyPr/>
          <a:lstStyle/>
          <a:p>
            <a:pPr algn="ctr"/>
            <a:r>
              <a:rPr lang="en-US" dirty="0" smtClean="0"/>
              <a:t>BREAKOUT SESSION 1</a:t>
            </a:r>
            <a:endParaRPr lang="en-US" dirty="0"/>
          </a:p>
        </p:txBody>
      </p:sp>
      <p:sp>
        <p:nvSpPr>
          <p:cNvPr id="3" name="Content Placeholder 2"/>
          <p:cNvSpPr>
            <a:spLocks noGrp="1"/>
          </p:cNvSpPr>
          <p:nvPr>
            <p:ph idx="1"/>
          </p:nvPr>
        </p:nvSpPr>
        <p:spPr>
          <a:xfrm>
            <a:off x="685800" y="2438399"/>
            <a:ext cx="7659688" cy="2362201"/>
          </a:xfrm>
        </p:spPr>
        <p:txBody>
          <a:bodyPr/>
          <a:lstStyle/>
          <a:p>
            <a:pPr algn="ctr">
              <a:buNone/>
            </a:pPr>
            <a:r>
              <a:rPr lang="en-US" sz="4800" dirty="0" smtClean="0"/>
              <a:t>Parking</a:t>
            </a:r>
            <a:endParaRPr lang="en-US" dirty="0" smtClean="0"/>
          </a:p>
          <a:p>
            <a:pPr algn="ctr">
              <a:buNone/>
            </a:pPr>
            <a:r>
              <a:rPr lang="en-US" sz="4400" dirty="0" smtClean="0">
                <a:solidFill>
                  <a:srgbClr val="FFFF66"/>
                </a:solidFill>
              </a:rPr>
              <a:t>QUESTIONS?</a:t>
            </a:r>
            <a:endParaRPr lang="en-US" sz="4400" dirty="0">
              <a:solidFill>
                <a:srgbClr val="FFFF66"/>
              </a:solidFill>
            </a:endParaRPr>
          </a:p>
        </p:txBody>
      </p:sp>
      <p:sp>
        <p:nvSpPr>
          <p:cNvPr id="6" name="Slide Number Placeholder 5"/>
          <p:cNvSpPr>
            <a:spLocks noGrp="1"/>
          </p:cNvSpPr>
          <p:nvPr>
            <p:ph type="sldNum" sz="quarter" idx="12"/>
          </p:nvPr>
        </p:nvSpPr>
        <p:spPr/>
        <p:txBody>
          <a:bodyPr/>
          <a:lstStyle/>
          <a:p>
            <a:fld id="{CD02BB1F-1D6F-4064-ABB2-98B9D85B3A42}"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END OF</a:t>
            </a:r>
            <a:br>
              <a:rPr lang="en-US" sz="4800" dirty="0" smtClean="0"/>
            </a:br>
            <a:r>
              <a:rPr lang="en-US" sz="4800" dirty="0" smtClean="0"/>
              <a:t>BREAKOUT SESSION 1</a:t>
            </a:r>
            <a:endParaRPr lang="en-US" sz="4800" dirty="0"/>
          </a:p>
        </p:txBody>
      </p:sp>
      <p:sp>
        <p:nvSpPr>
          <p:cNvPr id="3" name="Subtitle 2"/>
          <p:cNvSpPr>
            <a:spLocks noGrp="1"/>
          </p:cNvSpPr>
          <p:nvPr>
            <p:ph type="subTitle" idx="1"/>
          </p:nvPr>
        </p:nvSpPr>
        <p:spPr>
          <a:xfrm>
            <a:off x="914400" y="3733800"/>
            <a:ext cx="7543800" cy="1752600"/>
          </a:xfrm>
        </p:spPr>
        <p:txBody>
          <a:bodyPr/>
          <a:lstStyle/>
          <a:p>
            <a:r>
              <a:rPr lang="en-US" sz="4400" dirty="0" smtClean="0"/>
              <a:t>Parking</a:t>
            </a:r>
          </a:p>
        </p:txBody>
      </p:sp>
      <p:sp>
        <p:nvSpPr>
          <p:cNvPr id="6" name="Slide Number Placeholder 5"/>
          <p:cNvSpPr>
            <a:spLocks noGrp="1"/>
          </p:cNvSpPr>
          <p:nvPr>
            <p:ph type="sldNum" sz="quarter" idx="4"/>
          </p:nvPr>
        </p:nvSpPr>
        <p:spPr/>
        <p:txBody>
          <a:bodyPr/>
          <a:lstStyle/>
          <a:p>
            <a:fld id="{EBE7665E-A054-426B-90B4-86C8DC2CDF0F}" type="slidenum">
              <a:rPr lang="en-US" smtClean="0">
                <a:solidFill>
                  <a:schemeClr val="accent3">
                    <a:lumMod val="20000"/>
                    <a:lumOff val="80000"/>
                  </a:schemeClr>
                </a:solidFill>
              </a:rPr>
              <a:pPr/>
              <a:t>34</a:t>
            </a:fld>
            <a:endParaRPr lang="en-US"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
            </a:r>
            <a:br>
              <a:rPr lang="en-US" sz="4800" dirty="0" smtClean="0"/>
            </a:br>
            <a:r>
              <a:rPr lang="en-US" sz="4800" dirty="0" smtClean="0"/>
              <a:t>BREAKOUT SESSION 1</a:t>
            </a:r>
            <a:endParaRPr lang="en-US" sz="4800" dirty="0"/>
          </a:p>
        </p:txBody>
      </p:sp>
      <p:sp>
        <p:nvSpPr>
          <p:cNvPr id="3" name="Subtitle 2"/>
          <p:cNvSpPr>
            <a:spLocks noGrp="1"/>
          </p:cNvSpPr>
          <p:nvPr>
            <p:ph type="subTitle" idx="1"/>
          </p:nvPr>
        </p:nvSpPr>
        <p:spPr>
          <a:xfrm>
            <a:off x="914400" y="3733800"/>
            <a:ext cx="7543800" cy="1752600"/>
          </a:xfrm>
        </p:spPr>
        <p:txBody>
          <a:bodyPr/>
          <a:lstStyle/>
          <a:p>
            <a:r>
              <a:rPr lang="en-US" dirty="0" smtClean="0"/>
              <a:t>Parking</a:t>
            </a:r>
          </a:p>
        </p:txBody>
      </p:sp>
      <p:sp>
        <p:nvSpPr>
          <p:cNvPr id="6" name="Slide Number Placeholder 5"/>
          <p:cNvSpPr>
            <a:spLocks noGrp="1"/>
          </p:cNvSpPr>
          <p:nvPr>
            <p:ph type="sldNum" sz="quarter" idx="4"/>
          </p:nvPr>
        </p:nvSpPr>
        <p:spPr/>
        <p:txBody>
          <a:bodyPr/>
          <a:lstStyle/>
          <a:p>
            <a:fld id="{EBE7665E-A054-426B-90B4-86C8DC2CDF0F}" type="slidenum">
              <a:rPr lang="en-US" smtClean="0">
                <a:solidFill>
                  <a:schemeClr val="accent3">
                    <a:lumMod val="20000"/>
                    <a:lumOff val="80000"/>
                  </a:schemeClr>
                </a:solidFill>
              </a:rPr>
              <a:pPr/>
              <a:t>4</a:t>
            </a:fld>
            <a:endParaRPr lang="en-US"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ctr"/>
            <a:r>
              <a:rPr lang="en-US" sz="4400" dirty="0" smtClean="0"/>
              <a:t>Discussion Topics</a:t>
            </a:r>
            <a:endParaRPr lang="en-US" sz="4400" dirty="0"/>
          </a:p>
        </p:txBody>
      </p:sp>
      <p:sp>
        <p:nvSpPr>
          <p:cNvPr id="3" name="Content Placeholder 2"/>
          <p:cNvSpPr>
            <a:spLocks noGrp="1"/>
          </p:cNvSpPr>
          <p:nvPr>
            <p:ph idx="1"/>
          </p:nvPr>
        </p:nvSpPr>
        <p:spPr>
          <a:xfrm>
            <a:off x="152400" y="1143001"/>
            <a:ext cx="8839200" cy="5334000"/>
          </a:xfrm>
        </p:spPr>
        <p:txBody>
          <a:bodyPr>
            <a:normAutofit fontScale="92500" lnSpcReduction="10000"/>
          </a:bodyPr>
          <a:lstStyle/>
          <a:p>
            <a:pPr marL="514350" indent="-514350">
              <a:buAutoNum type="arabicPeriod"/>
            </a:pPr>
            <a:r>
              <a:rPr lang="en-US" sz="1900" b="1" dirty="0" smtClean="0"/>
              <a:t>Parking violations </a:t>
            </a:r>
            <a:r>
              <a:rPr lang="en-US" sz="1900" dirty="0" smtClean="0"/>
              <a:t>– 1993 revision of parking infractions to admin. offenses</a:t>
            </a:r>
          </a:p>
          <a:p>
            <a:pPr marL="514350" indent="-514350">
              <a:buAutoNum type="arabicPeriod"/>
            </a:pPr>
            <a:r>
              <a:rPr lang="en-US" sz="1900" b="1" dirty="0" smtClean="0"/>
              <a:t>Vehicle Code section 463 </a:t>
            </a:r>
            <a:r>
              <a:rPr lang="en-US" sz="1900" dirty="0" smtClean="0"/>
              <a:t>-  definition of park or parking</a:t>
            </a:r>
          </a:p>
          <a:p>
            <a:pPr marL="514350" indent="-514350">
              <a:buFont typeface="Arial" pitchFamily="34" charset="0"/>
              <a:buAutoNum type="arabicPeriod"/>
            </a:pPr>
            <a:r>
              <a:rPr lang="en-US" sz="1900" b="1" dirty="0" smtClean="0"/>
              <a:t>Uniform Bail and Penalty Schedule</a:t>
            </a:r>
          </a:p>
          <a:p>
            <a:pPr marL="914400" lvl="1" indent="-514350"/>
            <a:r>
              <a:rPr lang="en-US" sz="1900" dirty="0" smtClean="0"/>
              <a:t>Page xii regarding Parking Violations</a:t>
            </a:r>
          </a:p>
          <a:p>
            <a:pPr marL="514350" indent="-514350">
              <a:buAutoNum type="arabicPeriod"/>
            </a:pPr>
            <a:r>
              <a:rPr lang="en-US" sz="1900" b="1" dirty="0" smtClean="0"/>
              <a:t>Parking  citations and  infractions</a:t>
            </a:r>
          </a:p>
          <a:p>
            <a:pPr marL="914400" lvl="1" indent="-514350"/>
            <a:r>
              <a:rPr lang="en-US" sz="1900" dirty="0" smtClean="0"/>
              <a:t>Certain statute sections cite parking violations as infractions</a:t>
            </a:r>
          </a:p>
          <a:p>
            <a:pPr marL="914400" lvl="1" indent="-514350"/>
            <a:r>
              <a:rPr lang="en-US" sz="1900" dirty="0" smtClean="0"/>
              <a:t>$3 penalty assessment imposed under GC section 76000.3 on all parking citations including infractions (UB&amp;PS footnotes 41-43 on pages 71 and 72)</a:t>
            </a:r>
          </a:p>
          <a:p>
            <a:pPr marL="514350" indent="-514350">
              <a:buFont typeface="+mj-lt"/>
              <a:buAutoNum type="arabicPeriod"/>
            </a:pPr>
            <a:r>
              <a:rPr lang="en-US" sz="1900" b="1" dirty="0" smtClean="0"/>
              <a:t>Equipment Violations on Parking Citations  </a:t>
            </a:r>
            <a:r>
              <a:rPr lang="en-US" sz="1900" dirty="0" smtClean="0"/>
              <a:t>-  VC section 40225(a) – (c) and VC 40303.5</a:t>
            </a:r>
          </a:p>
          <a:p>
            <a:pPr marL="517525" indent="-517525">
              <a:buFont typeface="+mj-lt"/>
              <a:buAutoNum type="arabicPeriod" startAt="6"/>
            </a:pPr>
            <a:r>
              <a:rPr lang="en-US" sz="1900" b="1" dirty="0" smtClean="0"/>
              <a:t>Appendix C </a:t>
            </a:r>
            <a:r>
              <a:rPr lang="en-US" sz="1900" dirty="0" smtClean="0"/>
              <a:t>and some applicable statutory sections </a:t>
            </a:r>
          </a:p>
          <a:p>
            <a:pPr marL="514350" indent="-514350">
              <a:buFont typeface="+mj-lt"/>
              <a:buAutoNum type="arabicPeriod" startAt="7"/>
            </a:pPr>
            <a:r>
              <a:rPr lang="en-US" sz="1900" b="1" dirty="0" smtClean="0"/>
              <a:t>	Distribution spreadsheets:</a:t>
            </a:r>
          </a:p>
          <a:p>
            <a:pPr marL="914400" lvl="1" indent="-514350">
              <a:buFont typeface="+mj-lt"/>
              <a:buAutoNum type="alphaLcPeriod"/>
            </a:pPr>
            <a:r>
              <a:rPr lang="en-US" sz="1900" dirty="0" smtClean="0"/>
              <a:t>Regular parking citation (San Francisco example)</a:t>
            </a:r>
          </a:p>
          <a:p>
            <a:pPr marL="914400" lvl="1" indent="-514350">
              <a:buFont typeface="+mj-lt"/>
              <a:buAutoNum type="alphaLcPeriod"/>
            </a:pPr>
            <a:r>
              <a:rPr lang="en-US" sz="1900" dirty="0" smtClean="0"/>
              <a:t>Parking Infraction – Parking in Bus Loading Area</a:t>
            </a:r>
          </a:p>
          <a:p>
            <a:pPr marL="914400" lvl="1" indent="-514350">
              <a:buFont typeface="+mj-lt"/>
              <a:buAutoNum type="alphaLcPeriod"/>
            </a:pPr>
            <a:r>
              <a:rPr lang="en-US" sz="1900" dirty="0" smtClean="0"/>
              <a:t>Parking Infraction – Equipment Violation</a:t>
            </a:r>
          </a:p>
          <a:p>
            <a:pPr marL="514350" indent="-514350">
              <a:buFont typeface="+mj-lt"/>
              <a:buAutoNum type="arabicPeriod" startAt="7"/>
            </a:pPr>
            <a:endParaRPr lang="en-US" sz="2400" dirty="0" smtClean="0"/>
          </a:p>
          <a:p>
            <a:pPr marL="514350" indent="-514350">
              <a:buAutoNum type="arabicPeriod" startAt="7"/>
            </a:pPr>
            <a:endParaRPr lang="en-US" sz="2800"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68362"/>
          </a:xfrm>
        </p:spPr>
        <p:txBody>
          <a:bodyPr>
            <a:noAutofit/>
          </a:bodyPr>
          <a:lstStyle/>
          <a:p>
            <a:pPr algn="ctr"/>
            <a:r>
              <a:rPr lang="en-US" sz="4400" dirty="0" smtClean="0"/>
              <a:t>Parking Violations – Administrative Offenses</a:t>
            </a:r>
            <a:endParaRPr lang="en-US" sz="4400" dirty="0"/>
          </a:p>
        </p:txBody>
      </p:sp>
      <p:sp>
        <p:nvSpPr>
          <p:cNvPr id="3" name="Content Placeholder 2"/>
          <p:cNvSpPr>
            <a:spLocks noGrp="1"/>
          </p:cNvSpPr>
          <p:nvPr>
            <p:ph idx="1"/>
          </p:nvPr>
        </p:nvSpPr>
        <p:spPr>
          <a:xfrm>
            <a:off x="457200" y="1828800"/>
            <a:ext cx="8269288" cy="4684713"/>
          </a:xfrm>
        </p:spPr>
        <p:txBody>
          <a:bodyPr>
            <a:normAutofit/>
          </a:bodyPr>
          <a:lstStyle/>
          <a:p>
            <a:r>
              <a:rPr lang="en-US" sz="2400" dirty="0" smtClean="0"/>
              <a:t>Assembly </a:t>
            </a:r>
            <a:r>
              <a:rPr lang="en-US" sz="2400" dirty="0"/>
              <a:t>B</a:t>
            </a:r>
            <a:r>
              <a:rPr lang="en-US" sz="2400" dirty="0" smtClean="0"/>
              <a:t>ill 408 (stats. 1992, </a:t>
            </a:r>
            <a:r>
              <a:rPr lang="en-US" sz="2400" dirty="0" err="1" smtClean="0"/>
              <a:t>ch</a:t>
            </a:r>
            <a:r>
              <a:rPr lang="en-US" sz="2400" dirty="0" smtClean="0"/>
              <a:t>. 1244), effective January 1, 1993, revised and recast the procedures for processing and adjudicating parking law violations as </a:t>
            </a:r>
            <a:r>
              <a:rPr lang="en-US" sz="2400" dirty="0" smtClean="0">
                <a:solidFill>
                  <a:srgbClr val="FFFF66"/>
                </a:solidFill>
              </a:rPr>
              <a:t>administrative offenses </a:t>
            </a:r>
            <a:r>
              <a:rPr lang="en-US" sz="2400" u="sng" dirty="0" smtClean="0"/>
              <a:t>subject to a civil penalty</a:t>
            </a:r>
            <a:r>
              <a:rPr lang="en-US" sz="2400" dirty="0" smtClean="0"/>
              <a:t>.</a:t>
            </a:r>
          </a:p>
          <a:p>
            <a:r>
              <a:rPr lang="en-US" sz="2400" dirty="0" smtClean="0"/>
              <a:t>The bill required courts to transfer the processing of parking offenses to </a:t>
            </a:r>
            <a:r>
              <a:rPr lang="en-US" sz="2400" u="sng" dirty="0" smtClean="0">
                <a:solidFill>
                  <a:srgbClr val="FFFF66"/>
                </a:solidFill>
              </a:rPr>
              <a:t>issuing agencies</a:t>
            </a:r>
            <a:r>
              <a:rPr lang="en-US" sz="2400" dirty="0" smtClean="0">
                <a:solidFill>
                  <a:srgbClr val="FFFF66"/>
                </a:solidFill>
              </a:rPr>
              <a:t> </a:t>
            </a:r>
            <a:r>
              <a:rPr lang="en-US" sz="2400" u="sng" dirty="0" smtClean="0"/>
              <a:t>not later than January 1, 1994</a:t>
            </a:r>
            <a:r>
              <a:rPr lang="en-US" sz="2400" dirty="0" smtClean="0"/>
              <a:t>.</a:t>
            </a:r>
          </a:p>
          <a:p>
            <a:r>
              <a:rPr lang="en-US" sz="2400" dirty="0" smtClean="0"/>
              <a:t>Consequently, parking violations that cannot be cited as infractions have been </a:t>
            </a:r>
            <a:r>
              <a:rPr lang="en-US" sz="2400" u="sng" dirty="0" smtClean="0"/>
              <a:t>removed</a:t>
            </a:r>
            <a:r>
              <a:rPr lang="en-US" sz="2400" dirty="0" smtClean="0"/>
              <a:t> from the Uniform Bail and Penalty Schedules.</a:t>
            </a:r>
            <a:endParaRPr lang="en-US" sz="2400"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34400" cy="990600"/>
          </a:xfrm>
        </p:spPr>
        <p:txBody>
          <a:bodyPr>
            <a:noAutofit/>
          </a:bodyPr>
          <a:lstStyle/>
          <a:p>
            <a:pPr algn="ctr"/>
            <a:r>
              <a:rPr lang="en-US" sz="4800" dirty="0" smtClean="0"/>
              <a:t>Parking Defined – VC 463</a:t>
            </a:r>
            <a:endParaRPr lang="en-US" sz="4800" dirty="0"/>
          </a:p>
        </p:txBody>
      </p:sp>
      <p:sp>
        <p:nvSpPr>
          <p:cNvPr id="3" name="Content Placeholder 2"/>
          <p:cNvSpPr>
            <a:spLocks noGrp="1"/>
          </p:cNvSpPr>
          <p:nvPr>
            <p:ph idx="1"/>
          </p:nvPr>
        </p:nvSpPr>
        <p:spPr>
          <a:xfrm>
            <a:off x="685800" y="2057400"/>
            <a:ext cx="7659688" cy="4227513"/>
          </a:xfrm>
        </p:spPr>
        <p:txBody>
          <a:bodyPr>
            <a:normAutofit/>
          </a:bodyPr>
          <a:lstStyle/>
          <a:p>
            <a:r>
              <a:rPr lang="en-US" sz="2800" dirty="0" smtClean="0"/>
              <a:t>VC 463 defines “park or parking” as:</a:t>
            </a:r>
          </a:p>
          <a:p>
            <a:pPr>
              <a:buNone/>
            </a:pPr>
            <a:r>
              <a:rPr lang="en-US" sz="2800" dirty="0" smtClean="0"/>
              <a:t>	“the standing of a vehicle, whether occupied or not, otherwise than temporarily for the purpose of and while actually engaged in the loading or unloading of merchandise or passengers.”</a:t>
            </a:r>
          </a:p>
          <a:p>
            <a:pPr>
              <a:buNone/>
            </a:pPr>
            <a:endParaRPr lang="en-US" sz="2800" dirty="0" smtClean="0"/>
          </a:p>
        </p:txBody>
      </p:sp>
      <p:sp>
        <p:nvSpPr>
          <p:cNvPr id="5" name="Slide Number Placeholder 4"/>
          <p:cNvSpPr>
            <a:spLocks noGrp="1"/>
          </p:cNvSpPr>
          <p:nvPr>
            <p:ph type="sldNum" sz="quarter" idx="12"/>
          </p:nvPr>
        </p:nvSpPr>
        <p:spPr/>
        <p:txBody>
          <a:bodyPr/>
          <a:lstStyle/>
          <a:p>
            <a:fld id="{4931917F-894A-4794-B261-FD8582ACDFED}"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371600"/>
          </a:xfrm>
        </p:spPr>
        <p:txBody>
          <a:bodyPr>
            <a:noAutofit/>
          </a:bodyPr>
          <a:lstStyle/>
          <a:p>
            <a:pPr algn="ctr"/>
            <a:r>
              <a:rPr lang="en-US" sz="4400" dirty="0" smtClean="0"/>
              <a:t>Uniform Bail and Penalty Schedule (UB&amp;PS)</a:t>
            </a:r>
            <a:endParaRPr lang="en-US" sz="4400" dirty="0"/>
          </a:p>
        </p:txBody>
      </p:sp>
      <p:sp>
        <p:nvSpPr>
          <p:cNvPr id="3" name="Content Placeholder 2"/>
          <p:cNvSpPr>
            <a:spLocks noGrp="1"/>
          </p:cNvSpPr>
          <p:nvPr>
            <p:ph idx="1"/>
          </p:nvPr>
        </p:nvSpPr>
        <p:spPr>
          <a:xfrm>
            <a:off x="304800" y="2362200"/>
            <a:ext cx="8497888" cy="3276600"/>
          </a:xfrm>
        </p:spPr>
        <p:txBody>
          <a:bodyPr/>
          <a:lstStyle/>
          <a:p>
            <a:pPr marL="457200" indent="-400050"/>
            <a:r>
              <a:rPr lang="en-US" sz="2800" dirty="0" smtClean="0"/>
              <a:t>Traffic Infraction Fixed Penalty Schedule (TIFPS) of the UB&amp;PS includes Vehicle Code sections that may be cited for a </a:t>
            </a:r>
            <a:r>
              <a:rPr lang="en-US" sz="2800" u="sng" dirty="0" smtClean="0"/>
              <a:t>stopping violation </a:t>
            </a:r>
            <a:r>
              <a:rPr lang="en-US" sz="2800" dirty="0" smtClean="0"/>
              <a:t>on a notice to appear that is signed by the driver. </a:t>
            </a:r>
          </a:p>
          <a:p>
            <a:pPr marL="342900" lvl="1" indent="-342900">
              <a:buNone/>
            </a:pPr>
            <a:endParaRPr lang="en-US" sz="2400" dirty="0" smtClean="0"/>
          </a:p>
          <a:p>
            <a:pPr marL="342900" lvl="1" indent="-342900">
              <a:buNone/>
            </a:pPr>
            <a:r>
              <a:rPr lang="en-US" sz="2400" dirty="0" smtClean="0">
                <a:solidFill>
                  <a:srgbClr val="FFFF66"/>
                </a:solidFill>
              </a:rPr>
              <a:t>     See page xii of the UB&amp;PS regarding Parking Violations.</a:t>
            </a:r>
          </a:p>
          <a:p>
            <a:pPr>
              <a:buNone/>
            </a:pPr>
            <a:r>
              <a:rPr lang="en-US" dirty="0" smtClean="0"/>
              <a:t> </a:t>
            </a:r>
            <a:endParaRPr lang="en-US" dirty="0" smtClean="0">
              <a:solidFill>
                <a:srgbClr val="FF0000"/>
              </a:solidFill>
            </a:endParaRPr>
          </a:p>
        </p:txBody>
      </p:sp>
      <p:sp>
        <p:nvSpPr>
          <p:cNvPr id="5" name="Slide Number Placeholder 4"/>
          <p:cNvSpPr>
            <a:spLocks noGrp="1"/>
          </p:cNvSpPr>
          <p:nvPr>
            <p:ph type="sldNum" sz="quarter" idx="12"/>
          </p:nvPr>
        </p:nvSpPr>
        <p:spPr/>
        <p:txBody>
          <a:bodyPr/>
          <a:lstStyle/>
          <a:p>
            <a:fld id="{4931917F-894A-4794-B261-FD8582ACDFED}"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Parking Offenses Under</a:t>
            </a:r>
            <a:br>
              <a:rPr lang="en-US" sz="4400" dirty="0" smtClean="0"/>
            </a:br>
            <a:r>
              <a:rPr lang="en-US" sz="4400" dirty="0" smtClean="0"/>
              <a:t>Gov. Code 76000.3</a:t>
            </a:r>
            <a:endParaRPr lang="en-US" sz="4400" dirty="0"/>
          </a:p>
        </p:txBody>
      </p:sp>
      <p:sp>
        <p:nvSpPr>
          <p:cNvPr id="3" name="Content Placeholder 2"/>
          <p:cNvSpPr>
            <a:spLocks noGrp="1"/>
          </p:cNvSpPr>
          <p:nvPr>
            <p:ph idx="1"/>
          </p:nvPr>
        </p:nvSpPr>
        <p:spPr>
          <a:xfrm>
            <a:off x="457200" y="1905000"/>
            <a:ext cx="8497888" cy="4227513"/>
          </a:xfrm>
        </p:spPr>
        <p:txBody>
          <a:bodyPr/>
          <a:lstStyle/>
          <a:p>
            <a:pPr>
              <a:buNone/>
            </a:pPr>
            <a:r>
              <a:rPr lang="en-US" sz="2800" dirty="0" smtClean="0"/>
              <a:t>76000.3 (a) Notwithstanding any other law, for </a:t>
            </a:r>
            <a:r>
              <a:rPr lang="en-US" sz="2800" dirty="0" smtClean="0">
                <a:solidFill>
                  <a:srgbClr val="FFFF00"/>
                </a:solidFill>
              </a:rPr>
              <a:t>each parking offense </a:t>
            </a:r>
            <a:r>
              <a:rPr lang="en-US" sz="2800" dirty="0" smtClean="0"/>
              <a:t>where a parking penalty, fine, or forfeiture is imposed, an </a:t>
            </a:r>
            <a:r>
              <a:rPr lang="en-US" sz="2800" dirty="0" smtClean="0">
                <a:solidFill>
                  <a:srgbClr val="FFFF66"/>
                </a:solidFill>
              </a:rPr>
              <a:t>added penalty </a:t>
            </a:r>
            <a:r>
              <a:rPr lang="en-US" sz="2800" dirty="0" smtClean="0"/>
              <a:t>of three dollars ($</a:t>
            </a:r>
            <a:r>
              <a:rPr lang="en-US" sz="2800" b="1" dirty="0" smtClean="0"/>
              <a:t>3</a:t>
            </a:r>
            <a:r>
              <a:rPr lang="en-US" sz="2800" dirty="0" smtClean="0"/>
              <a:t>) shall be imposed in addition to the penalty, fine, or forfeiture set by the city, district, or other issuing agency.</a:t>
            </a:r>
          </a:p>
          <a:p>
            <a:pPr>
              <a:buNone/>
            </a:pPr>
            <a:endParaRPr lang="en-US" sz="2800" dirty="0" smtClean="0"/>
          </a:p>
          <a:p>
            <a:pPr>
              <a:buNone/>
            </a:pPr>
            <a:r>
              <a:rPr lang="en-US" sz="2800" dirty="0" smtClean="0"/>
              <a:t>The above applies to </a:t>
            </a:r>
            <a:r>
              <a:rPr lang="en-US" sz="2800" dirty="0" smtClean="0">
                <a:solidFill>
                  <a:srgbClr val="FFFF00"/>
                </a:solidFill>
              </a:rPr>
              <a:t>all parking offenses including</a:t>
            </a:r>
            <a:r>
              <a:rPr lang="en-US" sz="2800" dirty="0" smtClean="0"/>
              <a:t> </a:t>
            </a:r>
            <a:r>
              <a:rPr lang="en-US" sz="2800" dirty="0" smtClean="0">
                <a:solidFill>
                  <a:srgbClr val="FFFF00"/>
                </a:solidFill>
              </a:rPr>
              <a:t>infractions</a:t>
            </a:r>
            <a:r>
              <a:rPr lang="en-US" sz="2800" dirty="0" smtClean="0"/>
              <a:t> covered under subdivision (b).</a:t>
            </a:r>
          </a:p>
          <a:p>
            <a:endParaRPr lang="en-US" dirty="0"/>
          </a:p>
        </p:txBody>
      </p:sp>
      <p:sp>
        <p:nvSpPr>
          <p:cNvPr id="4" name="Slide Number Placeholder 3"/>
          <p:cNvSpPr>
            <a:spLocks noGrp="1"/>
          </p:cNvSpPr>
          <p:nvPr>
            <p:ph type="sldNum" sz="quarter" idx="12"/>
          </p:nvPr>
        </p:nvSpPr>
        <p:spPr/>
        <p:txBody>
          <a:bodyPr/>
          <a:lstStyle/>
          <a:p>
            <a:fld id="{4931917F-894A-4794-B261-FD8582ACDFED}" type="slidenum">
              <a:rPr lang="en-US" smtClean="0"/>
              <a:pPr/>
              <a:t>9</a:t>
            </a:fld>
            <a:endParaRPr lang="en-US" dirty="0"/>
          </a:p>
        </p:txBody>
      </p:sp>
    </p:spTree>
  </p:cSld>
  <p:clrMapOvr>
    <a:masterClrMapping/>
  </p:clrMapOvr>
</p:sld>
</file>

<file path=ppt/theme/theme1.xml><?xml version="1.0" encoding="utf-8"?>
<a:theme xmlns:a="http://schemas.openxmlformats.org/drawingml/2006/main" name="AOC Green">
  <a:themeElements>
    <a:clrScheme name="">
      <a:dk1>
        <a:srgbClr val="292929"/>
      </a:dk1>
      <a:lt1>
        <a:srgbClr val="F3FAFF"/>
      </a:lt1>
      <a:dk2>
        <a:srgbClr val="004F45"/>
      </a:dk2>
      <a:lt2>
        <a:srgbClr val="ECBF40"/>
      </a:lt2>
      <a:accent1>
        <a:srgbClr val="ECBF40"/>
      </a:accent1>
      <a:accent2>
        <a:srgbClr val="A50021"/>
      </a:accent2>
      <a:accent3>
        <a:srgbClr val="AAB2B0"/>
      </a:accent3>
      <a:accent4>
        <a:srgbClr val="D0D6DA"/>
      </a:accent4>
      <a:accent5>
        <a:srgbClr val="F4DCAF"/>
      </a:accent5>
      <a:accent6>
        <a:srgbClr val="95001D"/>
      </a:accent6>
      <a:hlink>
        <a:srgbClr val="2870C0"/>
      </a:hlink>
      <a:folHlink>
        <a:srgbClr val="DF6021"/>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AOC Green</Template>
  <TotalTime>1344</TotalTime>
  <Words>2123</Words>
  <Application>Microsoft Office PowerPoint</Application>
  <PresentationFormat>On-screen Show (4:3)</PresentationFormat>
  <Paragraphs>181</Paragraphs>
  <Slides>34</Slides>
  <Notes>3</Notes>
  <HiddenSlides>0</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1</vt:i4>
      </vt:variant>
      <vt:variant>
        <vt:lpstr>Slide Titles</vt:lpstr>
      </vt:variant>
      <vt:variant>
        <vt:i4>34</vt:i4>
      </vt:variant>
    </vt:vector>
  </HeadingPairs>
  <TitlesOfParts>
    <vt:vector size="38" baseType="lpstr">
      <vt:lpstr>AOC Green</vt:lpstr>
      <vt:lpstr>\\Aocsvrfs01\aocdata\Divisions\Finance\Audit\SPECIAL PROJECTS\REVENUE DISTRIBUTION TRAINING\Rev Dist PP Slides\Worksheets for PP Slides\Distribution Worksheets for Training - Breakout 1.xlsx!20-Park Infr!R1C1:R46C23</vt:lpstr>
      <vt:lpstr>\\AOCSVRFS03\Divisions\Finance\Audit\SPECIAL PROJECTS\REVENUE DISTRIBUTION TRAINING\Rev Dist PP Slides\Worksheets for PP Slides\Distribution Worksheets for Training - Breakout 1.xlsx!21-TR Infr Equipmnt!Print_Area</vt:lpstr>
      <vt:lpstr>Worksheet</vt:lpstr>
      <vt:lpstr>Revenue Distribution Training March 2013</vt:lpstr>
      <vt:lpstr>INTRODUCTION</vt:lpstr>
      <vt:lpstr>Faculty and Contacts</vt:lpstr>
      <vt:lpstr> BREAKOUT SESSION 1</vt:lpstr>
      <vt:lpstr>Discussion Topics</vt:lpstr>
      <vt:lpstr>Parking Violations – Administrative Offenses</vt:lpstr>
      <vt:lpstr>Parking Defined – VC 463</vt:lpstr>
      <vt:lpstr>Uniform Bail and Penalty Schedule (UB&amp;PS)</vt:lpstr>
      <vt:lpstr>Parking Offenses Under Gov. Code 76000.3</vt:lpstr>
      <vt:lpstr>Parking Violation Infractions Gov. Code 76000.3(b)</vt:lpstr>
      <vt:lpstr>Government Code Section 76000.3(b)</vt:lpstr>
      <vt:lpstr>Government Code Section 76000.3(c)</vt:lpstr>
      <vt:lpstr>Parking Infraction Violation Examples</vt:lpstr>
      <vt:lpstr>Parking Infraction Violation Examples</vt:lpstr>
      <vt:lpstr>Slide 15</vt:lpstr>
      <vt:lpstr>Slide 16</vt:lpstr>
      <vt:lpstr>Slide 17</vt:lpstr>
      <vt:lpstr>Equipment Violations on Parking Citations</vt:lpstr>
      <vt:lpstr>Vehicle Code Section 40225(c)</vt:lpstr>
      <vt:lpstr>Vehicle Code 40225(c) “Compliance Fee” of $10</vt:lpstr>
      <vt:lpstr>Vehicle Code Section 40225(d)</vt:lpstr>
      <vt:lpstr>Offenses Eligible for Correction</vt:lpstr>
      <vt:lpstr>Parking Violations Statutes and Appendix C</vt:lpstr>
      <vt:lpstr>Gov Code 76000(c) and (d)</vt:lpstr>
      <vt:lpstr>Parking Violations Statutes and Appendix C</vt:lpstr>
      <vt:lpstr>Parking Violations Statutes and Appendix C</vt:lpstr>
      <vt:lpstr>Parking Violations Statutes and Appendix C</vt:lpstr>
      <vt:lpstr>Distribution Spreadsheets</vt:lpstr>
      <vt:lpstr>Slide 29</vt:lpstr>
      <vt:lpstr>Slide 30</vt:lpstr>
      <vt:lpstr>Slide 31</vt:lpstr>
      <vt:lpstr>BREAKOUT SESSION 1 Recap</vt:lpstr>
      <vt:lpstr>BREAKOUT SESSION 1</vt:lpstr>
      <vt:lpstr>END OF BREAKOUT SESSION 1</vt:lpstr>
    </vt:vector>
  </TitlesOfParts>
  <Company>Administrative Office of the Courts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BREAKOUT SESSION 1</dc:title>
  <dc:creator>John Judnick</dc:creator>
  <cp:lastModifiedBy>John Judnick</cp:lastModifiedBy>
  <cp:revision>147</cp:revision>
  <dcterms:created xsi:type="dcterms:W3CDTF">2013-01-29T00:12:30Z</dcterms:created>
  <dcterms:modified xsi:type="dcterms:W3CDTF">2013-04-12T21:18:15Z</dcterms:modified>
</cp:coreProperties>
</file>