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387" r:id="rId2"/>
    <p:sldId id="390" r:id="rId3"/>
    <p:sldId id="369" r:id="rId4"/>
    <p:sldId id="388" r:id="rId5"/>
    <p:sldId id="389" r:id="rId6"/>
    <p:sldId id="363" r:id="rId7"/>
    <p:sldId id="364" r:id="rId8"/>
    <p:sldId id="392" r:id="rId9"/>
    <p:sldId id="365" r:id="rId10"/>
    <p:sldId id="373" r:id="rId11"/>
    <p:sldId id="375" r:id="rId12"/>
    <p:sldId id="367" r:id="rId13"/>
    <p:sldId id="391" r:id="rId14"/>
    <p:sldId id="393" r:id="rId15"/>
    <p:sldId id="366" r:id="rId16"/>
    <p:sldId id="358" r:id="rId17"/>
    <p:sldId id="37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9900"/>
    <a:srgbClr val="00149D"/>
    <a:srgbClr val="A1BCD7"/>
    <a:srgbClr val="385C80"/>
    <a:srgbClr val="E2EAF2"/>
    <a:srgbClr val="4877A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3256" autoAdjust="0"/>
  </p:normalViewPr>
  <p:slideViewPr>
    <p:cSldViewPr>
      <p:cViewPr varScale="1">
        <p:scale>
          <a:sx n="92" d="100"/>
          <a:sy n="92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14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8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l" defTabSz="93022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62" y="18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r" defTabSz="93022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l" defTabSz="93022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62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r" defTabSz="930223">
              <a:defRPr sz="1200"/>
            </a:lvl1pPr>
          </a:lstStyle>
          <a:p>
            <a:pPr>
              <a:defRPr/>
            </a:pPr>
            <a:fld id="{3CF59D46-4307-4440-94BE-D7FF1F3CC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8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l" defTabSz="93022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49" y="18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>
            <a:lvl1pPr algn="r" defTabSz="93022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831" y="4419182"/>
            <a:ext cx="5610754" cy="41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29138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l" defTabSz="93022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49" y="8829138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78" rIns="92963" bIns="46478" numCol="1" anchor="b" anchorCtr="0" compatLnSpc="1">
            <a:prstTxWarp prst="textNoShape">
              <a:avLst/>
            </a:prstTxWarp>
          </a:bodyPr>
          <a:lstStyle>
            <a:lvl1pPr algn="r" defTabSz="930223">
              <a:defRPr sz="1200"/>
            </a:lvl1pPr>
          </a:lstStyle>
          <a:p>
            <a:pPr>
              <a:defRPr/>
            </a:pPr>
            <a:fld id="{0B1CB175-B0B4-4085-9613-0A1A9386C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61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6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8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9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86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55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2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aseline="0"/>
          </a:p>
          <a:p>
            <a:endParaRPr lang="en-US" sz="1300" baseline="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7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0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0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4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0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1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1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B175-B0B4-4085-9613-0A1A9386C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1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A00D-16C9-4144-BFBC-140373C8A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ABB9-24D2-484C-B0B4-9ADD52813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C64B-0783-4BF2-8990-8062BD4A4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8714-7218-49C7-87D1-769893DF1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55FB-2376-4629-82D6-482CF28FE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7929E-A00D-4D18-BBAF-5D7144190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6798-BED9-494E-9730-4C2F1282E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210-DD08-40AD-AD63-915E1879C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69C5-04D4-4AD4-88BD-908199D2A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35148-B32B-415D-A787-34096A21E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475D-95F8-4FF0-9905-D5EEC4CF8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522-8BD9-47C1-95DD-F028BEA8B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1E9A-95A9-428C-B551-E870F21ED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522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California Cash Management 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5225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FF09F4-34DA-47BA-B091-329A26EDD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TSMD_In_Out_Wires@treasurer.c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serv@treasurer.ca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GPSDTaxAccounting@sco.c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GPSDTaxPrograms@sco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.ca.gov/Files-ARD-Local/remittc_tc31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.ca.gov/ard_trialcourt_manual_guidelin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.ca.gov/ard_state_account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Submission Workflow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825" y="2057400"/>
            <a:ext cx="849274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86" t="19466" r="7261" b="11069"/>
          <a:stretch/>
        </p:blipFill>
        <p:spPr>
          <a:xfrm>
            <a:off x="266699" y="1600200"/>
            <a:ext cx="862787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2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53" y="1466835"/>
            <a:ext cx="8487073" cy="394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Submit a copy of the Summary of Audit Findings schedule with the TC-31 form.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51" y="4921640"/>
            <a:ext cx="4985949" cy="739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15" y="2286000"/>
            <a:ext cx="8340347" cy="4085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465" y="3744817"/>
            <a:ext cx="542591" cy="195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518" y="3893419"/>
            <a:ext cx="542591" cy="195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547" y="4208586"/>
            <a:ext cx="658425" cy="353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58595-2E94-26F8-7CEA-899876C674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416" t="51323" r="13271" b="42550"/>
          <a:stretch/>
        </p:blipFill>
        <p:spPr>
          <a:xfrm>
            <a:off x="1457732" y="3034230"/>
            <a:ext cx="7449156" cy="472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81AD91-A007-61AF-0C9D-EF92304262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416" t="51323" r="71400" b="42550"/>
          <a:stretch/>
        </p:blipFill>
        <p:spPr>
          <a:xfrm>
            <a:off x="358994" y="3034230"/>
            <a:ext cx="1622206" cy="472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467D99-359F-94A6-1F89-8B219B173A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150" t="38564" r="6430" b="50559"/>
          <a:stretch/>
        </p:blipFill>
        <p:spPr>
          <a:xfrm>
            <a:off x="340885" y="2264021"/>
            <a:ext cx="8462229" cy="838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A8F661-20E3-9E73-F575-509293E737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063" t="49662" r="13095" b="49369"/>
          <a:stretch/>
        </p:blipFill>
        <p:spPr>
          <a:xfrm>
            <a:off x="383839" y="3034230"/>
            <a:ext cx="8557358" cy="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53" y="1466848"/>
            <a:ext cx="8487073" cy="441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Interest/Penalty Remittances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a result of:</a:t>
            </a:r>
          </a:p>
          <a:p>
            <a:pPr marL="800100" lvl="1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Audit</a:t>
            </a:r>
          </a:p>
          <a:p>
            <a:pPr marL="800100" lvl="1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Delinquent Remittance – Regular Collections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Please submit </a:t>
            </a:r>
            <a:r>
              <a:rPr lang="en-US" sz="2800" u="sng" dirty="0">
                <a:solidFill>
                  <a:prstClr val="black"/>
                </a:solidFill>
                <a:latin typeface="Calibri" panose="020F0502020204030204"/>
              </a:rPr>
              <a:t>separately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from the regular collections. </a:t>
            </a: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Use the TC-31 form sent with the billing letter. </a:t>
            </a: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Enter the </a:t>
            </a:r>
            <a:r>
              <a:rPr lang="en-US" sz="2800" u="sng" dirty="0">
                <a:solidFill>
                  <a:prstClr val="black"/>
                </a:solidFill>
                <a:latin typeface="Calibri" panose="020F0502020204030204"/>
              </a:rPr>
              <a:t>current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fiscal year for all penalty/interest remittances.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0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53" y="1629269"/>
            <a:ext cx="8487073" cy="188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The total amount at the bottom of each page must be a positive number. </a:t>
            </a: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Negative entries must be submitted with supporting documents.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97840" y="4572000"/>
            <a:ext cx="3931920" cy="345440"/>
          </a:xfrm>
          <a:custGeom>
            <a:avLst/>
            <a:gdLst>
              <a:gd name="connsiteX0" fmla="*/ 10160 w 3931920"/>
              <a:gd name="connsiteY0" fmla="*/ 91440 h 345440"/>
              <a:gd name="connsiteX1" fmla="*/ 1026160 w 3931920"/>
              <a:gd name="connsiteY1" fmla="*/ 111760 h 345440"/>
              <a:gd name="connsiteX2" fmla="*/ 2987040 w 3931920"/>
              <a:gd name="connsiteY2" fmla="*/ 0 h 345440"/>
              <a:gd name="connsiteX3" fmla="*/ 3931920 w 3931920"/>
              <a:gd name="connsiteY3" fmla="*/ 101600 h 345440"/>
              <a:gd name="connsiteX4" fmla="*/ 3921760 w 3931920"/>
              <a:gd name="connsiteY4" fmla="*/ 345440 h 345440"/>
              <a:gd name="connsiteX5" fmla="*/ 3129280 w 3931920"/>
              <a:gd name="connsiteY5" fmla="*/ 172720 h 345440"/>
              <a:gd name="connsiteX6" fmla="*/ 2275840 w 3931920"/>
              <a:gd name="connsiteY6" fmla="*/ 294640 h 345440"/>
              <a:gd name="connsiteX7" fmla="*/ 1249680 w 3931920"/>
              <a:gd name="connsiteY7" fmla="*/ 203200 h 345440"/>
              <a:gd name="connsiteX8" fmla="*/ 589280 w 3931920"/>
              <a:gd name="connsiteY8" fmla="*/ 325120 h 345440"/>
              <a:gd name="connsiteX9" fmla="*/ 0 w 3931920"/>
              <a:gd name="connsiteY9" fmla="*/ 274320 h 345440"/>
              <a:gd name="connsiteX10" fmla="*/ 10160 w 3931920"/>
              <a:gd name="connsiteY10" fmla="*/ 91440 h 3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1920" h="345440">
                <a:moveTo>
                  <a:pt x="10160" y="91440"/>
                </a:moveTo>
                <a:lnTo>
                  <a:pt x="1026160" y="111760"/>
                </a:lnTo>
                <a:lnTo>
                  <a:pt x="2987040" y="0"/>
                </a:lnTo>
                <a:lnTo>
                  <a:pt x="3931920" y="101600"/>
                </a:lnTo>
                <a:lnTo>
                  <a:pt x="3921760" y="345440"/>
                </a:lnTo>
                <a:lnTo>
                  <a:pt x="3129280" y="172720"/>
                </a:lnTo>
                <a:lnTo>
                  <a:pt x="2275840" y="294640"/>
                </a:lnTo>
                <a:lnTo>
                  <a:pt x="1249680" y="203200"/>
                </a:lnTo>
                <a:lnTo>
                  <a:pt x="589280" y="325120"/>
                </a:lnTo>
                <a:lnTo>
                  <a:pt x="0" y="274320"/>
                </a:lnTo>
                <a:lnTo>
                  <a:pt x="10160" y="91440"/>
                </a:lnTo>
                <a:close/>
              </a:path>
            </a:pathLst>
          </a:custGeom>
          <a:solidFill>
            <a:schemeClr val="accent3"/>
          </a:solidFill>
          <a:ln w="0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42A52-8136-5CE4-EDE3-1884B1A7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5" t="23758" r="26039" b="38889"/>
          <a:stretch/>
        </p:blipFill>
        <p:spPr>
          <a:xfrm>
            <a:off x="762000" y="3396600"/>
            <a:ext cx="7162800" cy="29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69" y="1561330"/>
            <a:ext cx="848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Please stop using old/abolished codes and use the new codes.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31485" y="3346826"/>
            <a:ext cx="3970425" cy="1158340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 bwMode="auto">
          <a:xfrm>
            <a:off x="2209800" y="5410200"/>
            <a:ext cx="228600" cy="304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749" t="38043" r="40102" b="8696"/>
          <a:stretch/>
        </p:blipFill>
        <p:spPr>
          <a:xfrm>
            <a:off x="322790" y="2429504"/>
            <a:ext cx="8534400" cy="39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53" y="1521414"/>
            <a:ext cx="848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Court Construction Fund Consolidation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 per GC 70371 (b) &amp; (c) - Effective 7/1/2021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31485" y="3346826"/>
            <a:ext cx="3970425" cy="1158340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 bwMode="auto">
          <a:xfrm>
            <a:off x="2209800" y="5410200"/>
            <a:ext cx="228600" cy="304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332" t="38044" r="31368" b="10869"/>
          <a:stretch/>
        </p:blipFill>
        <p:spPr>
          <a:xfrm>
            <a:off x="346453" y="2444744"/>
            <a:ext cx="8487073" cy="39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118" y="1512925"/>
            <a:ext cx="8487073" cy="22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Sign and date TC-31 forms. The signature on the TC-31 forms may be an original wet signature, electronic signature, or a signed and scanned copy.  Unsigned forms are not processed.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Complete all fields clearly at the bottom of the TC-31 form.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38439-0C46-D8A5-3589-955630F3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44" t="56854" r="54279" b="13332"/>
          <a:stretch/>
        </p:blipFill>
        <p:spPr>
          <a:xfrm>
            <a:off x="1600200" y="3276600"/>
            <a:ext cx="5410200" cy="30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Submission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D674E-7E0D-1C08-3981-C234C5E4509D}"/>
              </a:ext>
            </a:extLst>
          </p:cNvPr>
          <p:cNvSpPr txBox="1">
            <a:spLocks/>
          </p:cNvSpPr>
          <p:nvPr/>
        </p:nvSpPr>
        <p:spPr>
          <a:xfrm>
            <a:off x="-228600" y="1542662"/>
            <a:ext cx="9169797" cy="443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486" indent="-571486" algn="l" defTabSz="91437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SzPct val="100000"/>
              <a:buFont typeface="Arial" panose="020B0604020202020204" pitchFamily="34" charset="0"/>
              <a:buChar char="•"/>
              <a:defRPr sz="4400" b="0" i="0" kern="1200">
                <a:solidFill>
                  <a:srgbClr val="000000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1028674" indent="-571486" algn="l" defTabSz="91437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500"/>
              </a:spcAft>
              <a:buSzPct val="100000"/>
              <a:buFont typeface="Arial" panose="020B0604020202020204" pitchFamily="34" charset="0"/>
              <a:buChar char="•"/>
              <a:defRPr sz="3800" b="0" i="0" kern="1200" baseline="0">
                <a:solidFill>
                  <a:srgbClr val="000000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1371566" indent="-457189" algn="l" defTabSz="91437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500"/>
              </a:spcAft>
              <a:buSzPct val="100000"/>
              <a:buFont typeface="Arial" panose="020B0604020202020204" pitchFamily="34" charset="0"/>
              <a:buChar char="•"/>
              <a:defRPr sz="3400" b="0" i="0" kern="1200" baseline="0">
                <a:solidFill>
                  <a:srgbClr val="000000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828754" indent="-457189" algn="l" defTabSz="91437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500"/>
              </a:spcAft>
              <a:buSzPct val="100000"/>
              <a:buFont typeface="Arial" panose="020B0604020202020204" pitchFamily="34" charset="0"/>
              <a:buChar char="•"/>
              <a:defRPr sz="3000" b="0" i="0" kern="1200">
                <a:solidFill>
                  <a:srgbClr val="000000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2285943" indent="-457189" algn="l" defTabSz="914377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500"/>
              </a:spcAft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rgbClr val="000000"/>
                </a:solidFill>
                <a:latin typeface="Bierstadt" panose="020B00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78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Clr>
                <a:srgbClr val="FFCC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97C6">
                    <a:lumMod val="50000"/>
                  </a:srgbClr>
                </a:solidFill>
                <a:effectLst/>
                <a:uLnTx/>
                <a:uFillTx/>
                <a:latin typeface="Bierstadt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Submit your TC-31 forms to: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 State Treasurer‘s Office			CA State Treasurer’s Office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CTSMD-Financial Services Section		CTSMD-Financial Services Section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901 P Street, 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Floor, Room 213-B		P.O. Box 942809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Sacramento, CA  95814			Sacramento, CA  94209-0001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your TC-31 forms to the State Controller’s Office.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electronic payment inquiries, please email STO: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CTSMD_In_Out_Wires@treasurer.ca.gov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finserv@treasurer.ca.gov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571486" marR="0" lvl="0" indent="-571486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  <a:p>
            <a:pPr marL="571486" marR="0" lvl="0" indent="-571486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66678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Clr>
                <a:srgbClr val="FFCC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97C6">
                  <a:lumMod val="50000"/>
                </a:srgbClr>
              </a:solidFill>
              <a:effectLst/>
              <a:uLnTx/>
              <a:uFillTx/>
              <a:latin typeface="Bierstadt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2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Contacts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05" y="2224176"/>
            <a:ext cx="8487073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Tax Accounting Unit: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LGPSDTaxAccounting@sco.ca.gov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Tax Programs Unit (Court Revenue Audit Questions):</a:t>
            </a: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7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LGPSDTaxPrograms@</a:t>
            </a:r>
            <a:r>
              <a:rPr lang="en-US" sz="2700" err="1">
                <a:solidFill>
                  <a:prstClr val="black"/>
                </a:solidFill>
                <a:latin typeface="Calibri" panose="020F0502020204030204"/>
                <a:hlinkClick r:id="rId4"/>
              </a:rPr>
              <a:t>sco</a:t>
            </a:r>
            <a:r>
              <a:rPr lang="en-US" sz="2700">
                <a:solidFill>
                  <a:prstClr val="black"/>
                </a:solidFill>
                <a:latin typeface="Calibri" panose="020F0502020204030204"/>
                <a:hlinkClick r:id="rId4"/>
              </a:rPr>
              <a:t>.ca.gov</a:t>
            </a:r>
            <a:r>
              <a:rPr lang="en-US" sz="270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1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Submission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453" y="1709613"/>
            <a:ext cx="848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Remittance to the State Treasurer (TC-31) forms can be found at</a:t>
            </a:r>
          </a:p>
          <a:p>
            <a:pPr lvl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https://www.sco.ca.gov/Files-ARD-Local/remittc_tc31.xlsx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/>
              </a:rPr>
              <a:t>  </a:t>
            </a:r>
            <a:endParaRPr lang="en-US" sz="1400" b="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his is an image of the TC-31 form filed with the State Treasurer to report trial court revenues paid to the state." title="TC-31 Form"/>
          <p:cNvPicPr/>
          <p:nvPr/>
        </p:nvPicPr>
        <p:blipFill rotWithShape="1">
          <a:blip r:embed="rId4"/>
          <a:srcRect l="40704" t="14001" r="4007" b="5799"/>
          <a:stretch/>
        </p:blipFill>
        <p:spPr bwMode="auto">
          <a:xfrm>
            <a:off x="3055933" y="2590800"/>
            <a:ext cx="3068112" cy="36576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7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Submission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038600" y="2667000"/>
            <a:ext cx="304800" cy="76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ight Arrow 10"/>
          <p:cNvSpPr/>
          <p:nvPr/>
        </p:nvSpPr>
        <p:spPr bwMode="auto">
          <a:xfrm flipV="1">
            <a:off x="5105400" y="3048000"/>
            <a:ext cx="533400" cy="22859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76600" y="3700587"/>
            <a:ext cx="533400" cy="56661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543300" y="3904262"/>
            <a:ext cx="1046689" cy="63840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4245" y="3956958"/>
            <a:ext cx="1005744" cy="38290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76600" y="3581400"/>
            <a:ext cx="1219200" cy="40249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89477" y="4187568"/>
            <a:ext cx="993445" cy="55478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rgbClr val="FF33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6600" y="4038600"/>
            <a:ext cx="609599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89477" y="4038599"/>
            <a:ext cx="953923" cy="45022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60108" y="4497096"/>
            <a:ext cx="1371600" cy="5403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752600" y="3581400"/>
            <a:ext cx="152400" cy="4571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90600" y="1641349"/>
            <a:ext cx="6096000" cy="11018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8349" y="1664918"/>
            <a:ext cx="8654385" cy="11614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/>
              </a:rPr>
              <a:t>Trial Court Revenue Distribution Guidelines Page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0000FF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https://www.sco.ca.gov/ard_trialcourt_manual_guidelines.html</a:t>
            </a:r>
            <a:r>
              <a:rPr lang="en-US" sz="2300" b="1" dirty="0">
                <a:solidFill>
                  <a:srgbClr val="0070C0"/>
                </a:solidFill>
                <a:latin typeface="Calibri" panose="020F0502020204030204"/>
              </a:rPr>
              <a:t>  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New!</a:t>
            </a:r>
            <a:r>
              <a:rPr lang="en-US" sz="2700" b="1" i="1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US" sz="2700" b="1" dirty="0">
                <a:solidFill>
                  <a:srgbClr val="0070C0"/>
                </a:solidFill>
                <a:latin typeface="Calibri" panose="020F0502020204030204"/>
              </a:rPr>
              <a:t>TC-31 Listserv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90600" y="1655586"/>
            <a:ext cx="6341108" cy="6724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8988" y="1601139"/>
            <a:ext cx="8440211" cy="12005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3627119"/>
            <a:ext cx="3904189" cy="56044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8349" y="2667000"/>
            <a:ext cx="1394251" cy="39033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38200" y="3188318"/>
            <a:ext cx="2362200" cy="168848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90600" y="3186337"/>
            <a:ext cx="2667000" cy="79755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4AB48EB-6385-9FA3-0DCE-E7EA9931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883" y="2450312"/>
            <a:ext cx="8112760" cy="3868379"/>
          </a:xfrm>
        </p:spPr>
      </p:pic>
    </p:spTree>
    <p:extLst>
      <p:ext uri="{BB962C8B-B14F-4D97-AF65-F5344CB8AC3E}">
        <p14:creationId xmlns:p14="http://schemas.microsoft.com/office/powerpoint/2010/main" val="18764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118" y="1512925"/>
            <a:ext cx="8487073" cy="1903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b="1" dirty="0">
                <a:solidFill>
                  <a:prstClr val="black"/>
                </a:solidFill>
                <a:latin typeface="Calibri" panose="020F0502020204030204"/>
              </a:rPr>
              <a:t>Delinquent Date Schedule 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can be found at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00FF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https://www.sco.ca.gov/ard_state_accounting.html</a:t>
            </a:r>
            <a:r>
              <a:rPr lang="en-US" sz="30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</a:p>
          <a:p>
            <a:pPr lvl="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FA90E-1540-98F7-7F55-FAFD5CFFB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53" y="3124200"/>
            <a:ext cx="8595694" cy="30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990" y="53340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Remittances are due 45 days after the end of the month in which they are collected.  This is not always the 15</a:t>
            </a:r>
            <a:r>
              <a:rPr lang="en-US" baseline="30000" dirty="0"/>
              <a:t>th</a:t>
            </a:r>
            <a:r>
              <a:rPr lang="en-US" dirty="0"/>
              <a:t> of the month </a:t>
            </a:r>
          </a:p>
          <a:p>
            <a:r>
              <a:rPr lang="en-US" dirty="0"/>
              <a:t>(i.e., remittances for April collections are due by June 14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2BA00-A529-8FA9-89A4-886EA0C6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75" t="19432" r="25229" b="25920"/>
          <a:stretch/>
        </p:blipFill>
        <p:spPr>
          <a:xfrm>
            <a:off x="2323259" y="1567600"/>
            <a:ext cx="4495800" cy="37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7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31" y="1737066"/>
            <a:ext cx="8487073" cy="211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Tips to remember when completing your TC-31 forms:</a:t>
            </a:r>
          </a:p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Use a separate Remittance Advice Number for each page of your form, and do not repeat numbers.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Month Name and Number (two digits) should match.</a:t>
            </a:r>
          </a:p>
          <a:p>
            <a:pPr marL="457200" lvl="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Do not put dollar signs ($) next to the amounts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		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07" y="4933291"/>
            <a:ext cx="3970425" cy="115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28F1B-2D30-4E05-BAA5-FFA15624F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85" t="24270" r="4294" b="39459"/>
          <a:stretch/>
        </p:blipFill>
        <p:spPr>
          <a:xfrm>
            <a:off x="245205" y="3599791"/>
            <a:ext cx="868957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05" y="1542662"/>
            <a:ext cx="8487073" cy="476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Monthly TC-31 forms should be dated for the month of collection, not the date of remittance.  </a:t>
            </a: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/>
                <a:ea typeface="+mn-ea"/>
                <a:cs typeface="+mn-cs"/>
              </a:rPr>
              <a:t>TC-31s are based on the fiscal year (July 1–June 30); “2024” is the correct entry for FY 2024-25 collections.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97406-5077-F5F9-E18F-51E9C9AA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517"/>
          <a:stretch/>
        </p:blipFill>
        <p:spPr>
          <a:xfrm>
            <a:off x="202803" y="2456771"/>
            <a:ext cx="8774375" cy="29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05" y="1542662"/>
            <a:ext cx="8487073" cy="443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Quarterly remittance - Use the last month of the quarter, not the month of the due date.  </a:t>
            </a:r>
          </a:p>
          <a:p>
            <a:pPr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Ex. January – March 2025 remittances due 4/1/2025.</a:t>
            </a: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66BCE-0885-05D0-94E0-45D859FD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7" t="24444" r="4159" b="38889"/>
          <a:stretch/>
        </p:blipFill>
        <p:spPr>
          <a:xfrm>
            <a:off x="253801" y="3352800"/>
            <a:ext cx="8636397" cy="27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202803" y="189725"/>
            <a:ext cx="8774375" cy="1142999"/>
          </a:xfrm>
          <a:solidFill>
            <a:srgbClr val="00149D"/>
          </a:solidFill>
          <a:ln>
            <a:solidFill>
              <a:srgbClr val="00149D"/>
            </a:solidFill>
          </a:ln>
        </p:spPr>
        <p:txBody>
          <a:bodyPr/>
          <a:lstStyle/>
          <a:p>
            <a:pPr eaLnBrk="1" hangingPunct="1"/>
            <a:r>
              <a:rPr lang="en-US" sz="4600" dirty="0">
                <a:solidFill>
                  <a:schemeClr val="bg1"/>
                </a:solidFill>
              </a:rPr>
              <a:t>TC-31 Tips 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53" y="1348341"/>
            <a:ext cx="8487073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If you are remitting due to an audit finding, please use a separate form. Enter “99” as the month code at the top, enter “Audit” in the Month field, and FY range in the Year.</a:t>
            </a: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7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Enter the </a:t>
            </a:r>
            <a:r>
              <a:rPr lang="en-US" sz="2500" u="sng" dirty="0">
                <a:solidFill>
                  <a:prstClr val="black"/>
                </a:solidFill>
                <a:latin typeface="Calibri" panose="020F0502020204030204"/>
              </a:rPr>
              <a:t>prior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fiscal year for non-current remittances, such as audit-related payments.</a:t>
            </a:r>
          </a:p>
          <a:p>
            <a:pPr lvl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Enter the “Audit Finding number” based on the Audit Summary.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2803" y="1542662"/>
            <a:ext cx="8774375" cy="4828593"/>
          </a:xfrm>
          <a:prstGeom prst="rect">
            <a:avLst/>
          </a:prstGeom>
          <a:noFill/>
          <a:ln w="28575" cap="rnd" cmpd="sng" algn="ctr">
            <a:solidFill>
              <a:srgbClr val="0014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553200" y="4724400"/>
            <a:ext cx="533400" cy="3810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05600" y="4648201"/>
            <a:ext cx="11430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FD64D-0AE7-6EC2-FCA6-19802FA4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6" t="24445" r="4644" b="38444"/>
          <a:stretch/>
        </p:blipFill>
        <p:spPr>
          <a:xfrm>
            <a:off x="457200" y="2584646"/>
            <a:ext cx="79768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564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4.17.17" id="{BA0A732D-928B-4496-97DC-478755AEA98D}" vid="{E3A6360F-8C60-4FAC-8DC5-6A11767CE6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LGPSD PowerPoint TEMPLATE 4.17.17</Template>
  <TotalTime>4533</TotalTime>
  <Words>588</Words>
  <Application>Microsoft Office PowerPoint</Application>
  <PresentationFormat>On-screen Show (4:3)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Bierstadt</vt:lpstr>
      <vt:lpstr>Calibri</vt:lpstr>
      <vt:lpstr>Times New Roman</vt:lpstr>
      <vt:lpstr>Default Design</vt:lpstr>
      <vt:lpstr>TC-31 Submission Workflow</vt:lpstr>
      <vt:lpstr>TC-31 Submission</vt:lpstr>
      <vt:lpstr>TC-31 Submission</vt:lpstr>
      <vt:lpstr>TC-31 Tips 1</vt:lpstr>
      <vt:lpstr>TC-31 Tips 2</vt:lpstr>
      <vt:lpstr>TC-31 Tips 3</vt:lpstr>
      <vt:lpstr>TC-31 Tips 4</vt:lpstr>
      <vt:lpstr>TC-31 Tips 5</vt:lpstr>
      <vt:lpstr>TC-31 Tips 6</vt:lpstr>
      <vt:lpstr>TC-31 Tips 7</vt:lpstr>
      <vt:lpstr>TC-31 Tips 8</vt:lpstr>
      <vt:lpstr>TC-31 Tips 9</vt:lpstr>
      <vt:lpstr>TC-31 Tips 10</vt:lpstr>
      <vt:lpstr>TC-31 Tips 11</vt:lpstr>
      <vt:lpstr>TC-31 Tips 12</vt:lpstr>
      <vt:lpstr>TC-31 Submission</vt:lpstr>
      <vt:lpstr>TC-31 Contacts</vt:lpstr>
    </vt:vector>
  </TitlesOfParts>
  <Company>State Controller's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 Court Revenue Distribution Training for TC-31 Submission</dc:title>
  <dc:creator>California State Controller’s Office / Local Government Programs and Services Division</dc:creator>
  <cp:lastModifiedBy>Hughes, Gene</cp:lastModifiedBy>
  <cp:revision>441</cp:revision>
  <cp:lastPrinted>2021-03-04T00:49:18Z</cp:lastPrinted>
  <dcterms:created xsi:type="dcterms:W3CDTF">2017-11-07T22:03:02Z</dcterms:created>
  <dcterms:modified xsi:type="dcterms:W3CDTF">2025-03-24T17:31:44Z</dcterms:modified>
  <cp:contentStatus/>
</cp:coreProperties>
</file>